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88" r:id="rId3"/>
    <p:sldId id="256" r:id="rId4"/>
    <p:sldId id="279" r:id="rId5"/>
    <p:sldId id="260" r:id="rId6"/>
    <p:sldId id="271" r:id="rId7"/>
    <p:sldId id="282" r:id="rId8"/>
    <p:sldId id="264" r:id="rId9"/>
    <p:sldId id="263" r:id="rId10"/>
    <p:sldId id="280" r:id="rId11"/>
    <p:sldId id="283" r:id="rId12"/>
    <p:sldId id="284" r:id="rId13"/>
    <p:sldId id="286" r:id="rId14"/>
    <p:sldId id="287" r:id="rId15"/>
    <p:sldId id="290" r:id="rId16"/>
    <p:sldId id="269" r:id="rId17"/>
    <p:sldId id="270" r:id="rId18"/>
    <p:sldId id="277" r:id="rId1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60" autoAdjust="0"/>
  </p:normalViewPr>
  <p:slideViewPr>
    <p:cSldViewPr>
      <p:cViewPr>
        <p:scale>
          <a:sx n="65" d="100"/>
          <a:sy n="65" d="100"/>
        </p:scale>
        <p:origin x="-1536"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vl1pPr>
          </a:lstStyle>
          <a:p>
            <a:fld id="{DE0DB3DF-8E82-481A-8860-40C7E9194E17}" type="datetimeFigureOut">
              <a:rPr lang="en-US" smtClean="0"/>
              <a:pPr/>
              <a:t>11/9/2017</a:t>
            </a:fld>
            <a:endParaRPr lang="en-GB"/>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vl1pPr>
          </a:lstStyle>
          <a:p>
            <a:endParaRPr lang="en-GB"/>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vl1pPr>
          </a:lstStyle>
          <a:p>
            <a:fld id="{CAE91523-E2D5-423A-BD4E-2537BBEA1689}" type="slidenum">
              <a:rPr lang="en-GB" smtClean="0"/>
              <a:pPr/>
              <a:t>‹#›</a:t>
            </a:fld>
            <a:endParaRPr lang="en-GB"/>
          </a:p>
        </p:txBody>
      </p:sp>
    </p:spTree>
    <p:extLst>
      <p:ext uri="{BB962C8B-B14F-4D97-AF65-F5344CB8AC3E}">
        <p14:creationId xmlns:p14="http://schemas.microsoft.com/office/powerpoint/2010/main" val="2097189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50B2CC56-CA4B-4030-8823-6AB4D19DEE9B}" type="datetimeFigureOut">
              <a:rPr lang="en-US" smtClean="0"/>
              <a:pPr/>
              <a:t>11/9/2017</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212B9A4E-8C07-4337-9AAD-5C0AE3E78240}" type="slidenum">
              <a:rPr lang="en-GB" smtClean="0"/>
              <a:pPr/>
              <a:t>‹#›</a:t>
            </a:fld>
            <a:endParaRPr lang="en-GB"/>
          </a:p>
        </p:txBody>
      </p:sp>
    </p:spTree>
    <p:extLst>
      <p:ext uri="{BB962C8B-B14F-4D97-AF65-F5344CB8AC3E}">
        <p14:creationId xmlns:p14="http://schemas.microsoft.com/office/powerpoint/2010/main" val="255151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12B9A4E-8C07-4337-9AAD-5C0AE3E78240}" type="slidenum">
              <a:rPr lang="en-GB" smtClean="0"/>
              <a:pPr/>
              <a:t>1</a:t>
            </a:fld>
            <a:endParaRPr lang="en-GB"/>
          </a:p>
        </p:txBody>
      </p:sp>
    </p:spTree>
    <p:extLst>
      <p:ext uri="{BB962C8B-B14F-4D97-AF65-F5344CB8AC3E}">
        <p14:creationId xmlns:p14="http://schemas.microsoft.com/office/powerpoint/2010/main" val="154589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 – body outline – complete physical symptoms</a:t>
            </a:r>
          </a:p>
          <a:p>
            <a:r>
              <a:rPr lang="en-GB" dirty="0" smtClean="0"/>
              <a:t>Cortisol and adrenaline get released when anxious, this affects digestion and functions around the body. </a:t>
            </a:r>
          </a:p>
          <a:p>
            <a:endParaRPr lang="en-GB" b="1" dirty="0" smtClean="0"/>
          </a:p>
          <a:p>
            <a:r>
              <a:rPr lang="en-GB" b="1" dirty="0" err="1" smtClean="0"/>
              <a:t>Handout</a:t>
            </a:r>
            <a:r>
              <a:rPr lang="en-GB" b="1" baseline="0" dirty="0" smtClean="0"/>
              <a:t> - adrenaline man</a:t>
            </a:r>
            <a:endParaRPr lang="en-GB" b="1"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10</a:t>
            </a:fld>
            <a:endParaRPr lang="en-GB"/>
          </a:p>
        </p:txBody>
      </p:sp>
    </p:spTree>
    <p:extLst>
      <p:ext uri="{BB962C8B-B14F-4D97-AF65-F5344CB8AC3E}">
        <p14:creationId xmlns:p14="http://schemas.microsoft.com/office/powerpoint/2010/main" val="373659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worry time and the use of worry jars / books / diary type interventions.</a:t>
            </a:r>
          </a:p>
          <a:p>
            <a:endParaRPr lang="en-GB" dirty="0" smtClean="0"/>
          </a:p>
          <a:p>
            <a:r>
              <a:rPr lang="en-GB" dirty="0" smtClean="0"/>
              <a:t>Bag of worries and worry too much books are great for younger children.</a:t>
            </a:r>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11</a:t>
            </a:fld>
            <a:endParaRPr lang="en-GB"/>
          </a:p>
        </p:txBody>
      </p:sp>
    </p:spTree>
    <p:extLst>
      <p:ext uri="{BB962C8B-B14F-4D97-AF65-F5344CB8AC3E}">
        <p14:creationId xmlns:p14="http://schemas.microsoft.com/office/powerpoint/2010/main" val="197662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Relaxation</a:t>
            </a:r>
            <a:r>
              <a:rPr lang="en-GB" dirty="0" smtClean="0"/>
              <a:t>;</a:t>
            </a:r>
            <a:r>
              <a:rPr lang="en-GB" baseline="0" dirty="0" smtClean="0"/>
              <a:t> help your child identify things that help them relax. Help them learn some relaxation exercises</a:t>
            </a:r>
          </a:p>
          <a:p>
            <a:endParaRPr lang="en-GB" baseline="0" dirty="0" smtClean="0"/>
          </a:p>
          <a:p>
            <a:r>
              <a:rPr lang="en-GB" b="1" baseline="0" dirty="0" smtClean="0"/>
              <a:t>Activity; Mindful re-focussing; </a:t>
            </a:r>
            <a:r>
              <a:rPr lang="en-GB" baseline="0" dirty="0" smtClean="0"/>
              <a:t>in the event of feelings of high anxiety or panic, it can be useful to try strategies which help refocus the person back into the present and away from the preoccupation of their anxiety. A simple technique can be asking the young person to think of the following; </a:t>
            </a:r>
          </a:p>
          <a:p>
            <a:r>
              <a:rPr lang="en-GB" b="1" baseline="0" dirty="0" smtClean="0"/>
              <a:t>Activity read out 5,4,3,2,1</a:t>
            </a:r>
          </a:p>
          <a:p>
            <a:r>
              <a:rPr lang="en-GB" baseline="0" dirty="0" smtClean="0"/>
              <a:t>5 things you can see; </a:t>
            </a:r>
            <a:r>
              <a:rPr lang="en-GB" baseline="0" dirty="0" err="1" smtClean="0"/>
              <a:t>eg</a:t>
            </a:r>
            <a:r>
              <a:rPr lang="en-GB" baseline="0" dirty="0" smtClean="0"/>
              <a:t>. A window, a door, the floor, a person, a book</a:t>
            </a:r>
          </a:p>
          <a:p>
            <a:r>
              <a:rPr lang="en-GB" baseline="0" dirty="0" smtClean="0"/>
              <a:t>4 things you can feel; </a:t>
            </a:r>
            <a:r>
              <a:rPr lang="en-GB" baseline="0" dirty="0" err="1" smtClean="0"/>
              <a:t>eg</a:t>
            </a:r>
            <a:r>
              <a:rPr lang="en-GB" baseline="0" dirty="0" smtClean="0"/>
              <a:t>. Feet touching the floor, legs touching the chair, a pen in their hand, fingers touching together</a:t>
            </a:r>
          </a:p>
          <a:p>
            <a:r>
              <a:rPr lang="en-GB" baseline="0" dirty="0" smtClean="0"/>
              <a:t>3 things you can hear; </a:t>
            </a:r>
            <a:r>
              <a:rPr lang="en-GB" baseline="0" dirty="0" err="1" smtClean="0"/>
              <a:t>eg</a:t>
            </a:r>
            <a:r>
              <a:rPr lang="en-GB" baseline="0" dirty="0" smtClean="0"/>
              <a:t>, birds outside, people walking past, cars in the distance</a:t>
            </a:r>
          </a:p>
          <a:p>
            <a:r>
              <a:rPr lang="en-GB" baseline="0" dirty="0" smtClean="0"/>
              <a:t>2 things you can smell; </a:t>
            </a:r>
            <a:r>
              <a:rPr lang="en-GB" baseline="0" dirty="0" err="1" smtClean="0"/>
              <a:t>eg</a:t>
            </a:r>
            <a:r>
              <a:rPr lang="en-GB" baseline="0" dirty="0" smtClean="0"/>
              <a:t>, cold air, a stuffy indoors type smell</a:t>
            </a:r>
          </a:p>
          <a:p>
            <a:r>
              <a:rPr lang="en-GB" baseline="0" dirty="0" smtClean="0"/>
              <a:t>1 deep breath or 1 thing you can taste; a sweet they ate earlier</a:t>
            </a:r>
          </a:p>
          <a:p>
            <a:endParaRPr lang="en-GB" baseline="0" dirty="0" smtClean="0"/>
          </a:p>
        </p:txBody>
      </p:sp>
      <p:sp>
        <p:nvSpPr>
          <p:cNvPr id="4" name="Slide Number Placeholder 3"/>
          <p:cNvSpPr>
            <a:spLocks noGrp="1"/>
          </p:cNvSpPr>
          <p:nvPr>
            <p:ph type="sldNum" sz="quarter" idx="10"/>
          </p:nvPr>
        </p:nvSpPr>
        <p:spPr/>
        <p:txBody>
          <a:bodyPr/>
          <a:lstStyle/>
          <a:p>
            <a:fld id="{212B9A4E-8C07-4337-9AAD-5C0AE3E78240}" type="slidenum">
              <a:rPr lang="en-GB" smtClean="0"/>
              <a:pPr/>
              <a:t>12</a:t>
            </a:fld>
            <a:endParaRPr lang="en-GB"/>
          </a:p>
        </p:txBody>
      </p:sp>
    </p:spTree>
    <p:extLst>
      <p:ext uri="{BB962C8B-B14F-4D97-AF65-F5344CB8AC3E}">
        <p14:creationId xmlns:p14="http://schemas.microsoft.com/office/powerpoint/2010/main" val="216793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Give out </a:t>
            </a:r>
            <a:r>
              <a:rPr lang="en-GB" baseline="0" dirty="0" err="1" smtClean="0"/>
              <a:t>handouts</a:t>
            </a:r>
            <a:r>
              <a:rPr lang="en-GB" baseline="0" dirty="0" smtClean="0"/>
              <a:t>: can also be done as a </a:t>
            </a:r>
            <a:r>
              <a:rPr lang="en-GB" b="1" baseline="0" dirty="0" smtClean="0"/>
              <a:t>group activity</a:t>
            </a:r>
          </a:p>
          <a:p>
            <a:endParaRPr lang="en-GB" baseline="0" dirty="0" smtClean="0"/>
          </a:p>
          <a:p>
            <a:r>
              <a:rPr lang="en-GB" baseline="0" dirty="0" smtClean="0"/>
              <a:t>Breathing exercises sheet.</a:t>
            </a:r>
          </a:p>
          <a:p>
            <a:endParaRPr lang="en-GB" baseline="0" dirty="0" smtClean="0"/>
          </a:p>
          <a:p>
            <a:r>
              <a:rPr lang="en-GB" baseline="0" dirty="0" smtClean="0"/>
              <a:t>Muscle relaxation sheet.</a:t>
            </a:r>
          </a:p>
          <a:p>
            <a:endParaRPr lang="en-GB" baseline="0" dirty="0" smtClean="0"/>
          </a:p>
          <a:p>
            <a:r>
              <a:rPr lang="en-GB" baseline="0" dirty="0" smtClean="0"/>
              <a:t>Guided imagery / meditation; choice of Magic Shell meditation or The Big white House meditation.</a:t>
            </a:r>
          </a:p>
        </p:txBody>
      </p:sp>
      <p:sp>
        <p:nvSpPr>
          <p:cNvPr id="4" name="Slide Number Placeholder 3"/>
          <p:cNvSpPr>
            <a:spLocks noGrp="1"/>
          </p:cNvSpPr>
          <p:nvPr>
            <p:ph type="sldNum" sz="quarter" idx="10"/>
          </p:nvPr>
        </p:nvSpPr>
        <p:spPr/>
        <p:txBody>
          <a:bodyPr/>
          <a:lstStyle/>
          <a:p>
            <a:fld id="{212B9A4E-8C07-4337-9AAD-5C0AE3E78240}" type="slidenum">
              <a:rPr lang="en-GB" smtClean="0"/>
              <a:pPr/>
              <a:t>13</a:t>
            </a:fld>
            <a:endParaRPr lang="en-GB"/>
          </a:p>
        </p:txBody>
      </p:sp>
    </p:spTree>
    <p:extLst>
      <p:ext uri="{BB962C8B-B14F-4D97-AF65-F5344CB8AC3E}">
        <p14:creationId xmlns:p14="http://schemas.microsoft.com/office/powerpoint/2010/main" val="294998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Books at home - talk to your child about how they think the different characters feel.</a:t>
            </a:r>
          </a:p>
          <a:p>
            <a:endParaRPr lang="en-GB" dirty="0" smtClean="0"/>
          </a:p>
          <a:p>
            <a:endParaRPr lang="en-GB" dirty="0" smtClean="0"/>
          </a:p>
          <a:p>
            <a:r>
              <a:rPr lang="en-GB" dirty="0" smtClean="0"/>
              <a:t>Feelings cards – create cards by drawing pairs of different feelings on paper or card</a:t>
            </a:r>
            <a:r>
              <a:rPr lang="en-GB" baseline="0" dirty="0" smtClean="0"/>
              <a:t> then play</a:t>
            </a:r>
            <a:r>
              <a:rPr lang="en-GB" dirty="0" smtClean="0"/>
              <a:t> a matching pairs game or snap.</a:t>
            </a:r>
          </a:p>
          <a:p>
            <a:endParaRPr lang="en-GB" sz="200" dirty="0" smtClean="0"/>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14</a:t>
            </a:fld>
            <a:endParaRPr lang="en-GB"/>
          </a:p>
        </p:txBody>
      </p:sp>
    </p:spTree>
    <p:extLst>
      <p:ext uri="{BB962C8B-B14F-4D97-AF65-F5344CB8AC3E}">
        <p14:creationId xmlns:p14="http://schemas.microsoft.com/office/powerpoint/2010/main" val="2216194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Absorbing activities </a:t>
            </a:r>
            <a:r>
              <a:rPr lang="en-GB" baseline="0" dirty="0" smtClean="0"/>
              <a:t>can be things such as reading, drawing, colouring in, listening to music, walking (mindfully), doing puzzles, these can be used as an absorbing activity at times when children are feeling anxious</a:t>
            </a:r>
          </a:p>
          <a:p>
            <a:endParaRPr lang="en-GB" baseline="0" dirty="0" smtClean="0"/>
          </a:p>
          <a:p>
            <a:r>
              <a:rPr lang="en-GB" b="1" baseline="0" dirty="0" smtClean="0"/>
              <a:t>Physical activity; </a:t>
            </a:r>
            <a:r>
              <a:rPr lang="en-GB" baseline="0" dirty="0" smtClean="0"/>
              <a:t>we know exercise is excellent for lifting mood as it releases endorphins. Mild-moderate activity can help in much the same way with anxiety. However this is to be used as more of a regular preventative measure than a remedy when in the midst of experiencing severe physical symptoms of anxiety (</a:t>
            </a:r>
            <a:r>
              <a:rPr lang="en-GB" baseline="0" dirty="0" err="1" smtClean="0"/>
              <a:t>eg</a:t>
            </a:r>
            <a:r>
              <a:rPr lang="en-GB" baseline="0" dirty="0" smtClean="0"/>
              <a:t>, breathlessness) as exercise and panic attacks do not mix!</a:t>
            </a:r>
          </a:p>
          <a:p>
            <a:endParaRPr lang="en-GB" baseline="0" dirty="0" smtClean="0"/>
          </a:p>
          <a:p>
            <a:r>
              <a:rPr lang="en-GB" b="1" baseline="0" dirty="0" smtClean="0"/>
              <a:t>Self-talk; </a:t>
            </a:r>
            <a:r>
              <a:rPr lang="en-GB" b="0" baseline="0" dirty="0" smtClean="0"/>
              <a:t>the power of this should not be underestimated. Letting children know that they choose their own thoughts and that these thoughts generate emotions and consequent behaviours is very empowering. Telling themselves stop! When they notice themselves having negative thoughts, or saying to themselves it is okay, this wont last, it happened before and I was fine, yes I can breathe, its just my body’s alarm system, there is no threat are all useful aspects of self talk</a:t>
            </a:r>
            <a:endParaRPr lang="en-GB" b="0" dirty="0" smtClean="0"/>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15</a:t>
            </a:fld>
            <a:endParaRPr lang="en-GB"/>
          </a:p>
        </p:txBody>
      </p:sp>
    </p:spTree>
    <p:extLst>
      <p:ext uri="{BB962C8B-B14F-4D97-AF65-F5344CB8AC3E}">
        <p14:creationId xmlns:p14="http://schemas.microsoft.com/office/powerpoint/2010/main" val="303986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1" dirty="0" smtClean="0"/>
              <a:t>Family response to the anxiety: </a:t>
            </a:r>
            <a:r>
              <a:rPr lang="en-GB" dirty="0" smtClean="0"/>
              <a:t>Are parents or others unknowingly reinforcing the anxiety by being overly concerned, giving too much reassurance, or giving in to it? To what extent are they helping the child to cope effectively with the fear or anxiety?</a:t>
            </a:r>
            <a:r>
              <a:rPr lang="en-GB" dirty="0" smtClean="0">
                <a:latin typeface="Comic Sans MS" pitchFamily="66" charset="0"/>
              </a:rPr>
              <a:t> </a:t>
            </a:r>
            <a:endParaRPr lang="en-GB" dirty="0" smtClean="0"/>
          </a:p>
        </p:txBody>
      </p:sp>
      <p:sp>
        <p:nvSpPr>
          <p:cNvPr id="4" name="Slide Number Placeholder 3"/>
          <p:cNvSpPr>
            <a:spLocks noGrp="1"/>
          </p:cNvSpPr>
          <p:nvPr>
            <p:ph type="sldNum" sz="quarter" idx="10"/>
          </p:nvPr>
        </p:nvSpPr>
        <p:spPr/>
        <p:txBody>
          <a:bodyPr/>
          <a:lstStyle/>
          <a:p>
            <a:fld id="{212B9A4E-8C07-4337-9AAD-5C0AE3E78240}"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Barriers to learning:</a:t>
            </a:r>
            <a:r>
              <a:rPr lang="en-GB" b="1" baseline="0" dirty="0" smtClean="0"/>
              <a:t> </a:t>
            </a:r>
            <a:r>
              <a:rPr lang="en-GB" dirty="0" smtClean="0"/>
              <a:t>for example, the child cannot access certain lessons, </a:t>
            </a:r>
            <a:r>
              <a:rPr lang="en-GB" dirty="0" err="1" smtClean="0"/>
              <a:t>eg</a:t>
            </a:r>
            <a:r>
              <a:rPr lang="en-GB" dirty="0" smtClean="0"/>
              <a:t>: PE.</a:t>
            </a:r>
          </a:p>
          <a:p>
            <a:r>
              <a:rPr lang="en-GB" dirty="0" smtClean="0"/>
              <a:t>The young person is very reluctant to go to school, and is not managing to maintain full attendance.</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Questions</a:t>
            </a:r>
            <a:r>
              <a:rPr lang="en-GB" baseline="0" dirty="0" smtClean="0"/>
              <a:t> and</a:t>
            </a:r>
            <a:r>
              <a:rPr lang="en-GB" dirty="0" smtClean="0"/>
              <a:t> feedback</a:t>
            </a:r>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Facilitators introduce self. We are here to give a basic overview </a:t>
            </a:r>
            <a:r>
              <a:rPr lang="en-GB" baseline="0" smtClean="0"/>
              <a:t>of anxiety and </a:t>
            </a:r>
            <a:r>
              <a:rPr lang="en-GB" baseline="0" dirty="0" smtClean="0"/>
              <a:t>answer any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Participants i</a:t>
            </a:r>
            <a:r>
              <a:rPr lang="en-GB" dirty="0" smtClean="0"/>
              <a:t>ntroduce</a:t>
            </a:r>
            <a:r>
              <a:rPr lang="en-GB" baseline="0" dirty="0" smtClean="0"/>
              <a:t> themselves and say ages of their children.</a:t>
            </a:r>
            <a:endParaRPr lang="en-GB" dirty="0" smtClean="0"/>
          </a:p>
          <a:p>
            <a:pPr marL="171450" indent="-171450">
              <a:buFont typeface="Arial" panose="020B0604020202020204" pitchFamily="34" charset="0"/>
              <a:buChar char="•"/>
            </a:pPr>
            <a:r>
              <a:rPr lang="en-GB" dirty="0" smtClean="0"/>
              <a:t>Share what you want to share.</a:t>
            </a:r>
          </a:p>
          <a:p>
            <a:pPr marL="171450" indent="-171450">
              <a:buFont typeface="Arial" panose="020B0604020202020204" pitchFamily="34" charset="0"/>
              <a:buChar char="•"/>
            </a:pPr>
            <a:r>
              <a:rPr lang="en-GB" dirty="0" smtClean="0"/>
              <a:t>Look after yourself</a:t>
            </a:r>
          </a:p>
          <a:p>
            <a:pPr marL="171450" indent="-171450">
              <a:buFont typeface="Arial" panose="020B0604020202020204" pitchFamily="34" charset="0"/>
              <a:buChar char="•"/>
            </a:pPr>
            <a:r>
              <a:rPr lang="en-GB" dirty="0" smtClean="0"/>
              <a:t>Please feel free to ask any questions</a:t>
            </a:r>
          </a:p>
        </p:txBody>
      </p:sp>
      <p:sp>
        <p:nvSpPr>
          <p:cNvPr id="4" name="Slide Number Placeholder 3"/>
          <p:cNvSpPr>
            <a:spLocks noGrp="1"/>
          </p:cNvSpPr>
          <p:nvPr>
            <p:ph type="sldNum" sz="quarter" idx="10"/>
          </p:nvPr>
        </p:nvSpPr>
        <p:spPr/>
        <p:txBody>
          <a:bodyPr/>
          <a:lstStyle/>
          <a:p>
            <a:fld id="{212B9A4E-8C07-4337-9AAD-5C0AE3E78240}" type="slidenum">
              <a:rPr lang="en-GB" smtClean="0"/>
              <a:pPr/>
              <a:t>2</a:t>
            </a:fld>
            <a:endParaRPr lang="en-GB"/>
          </a:p>
        </p:txBody>
      </p:sp>
    </p:spTree>
    <p:extLst>
      <p:ext uri="{BB962C8B-B14F-4D97-AF65-F5344CB8AC3E}">
        <p14:creationId xmlns:p14="http://schemas.microsoft.com/office/powerpoint/2010/main" val="166727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12B9A4E-8C07-4337-9AAD-5C0AE3E78240}" type="slidenum">
              <a:rPr lang="en-GB" smtClean="0"/>
              <a:pPr/>
              <a:t>3</a:t>
            </a:fld>
            <a:endParaRPr lang="en-GB"/>
          </a:p>
        </p:txBody>
      </p:sp>
    </p:spTree>
    <p:extLst>
      <p:ext uri="{BB962C8B-B14F-4D97-AF65-F5344CB8AC3E}">
        <p14:creationId xmlns:p14="http://schemas.microsoft.com/office/powerpoint/2010/main" val="423977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Briefly describe flight or flight response</a:t>
            </a:r>
            <a:r>
              <a:rPr lang="en-GB" baseline="0" dirty="0" smtClean="0"/>
              <a:t> and then read out the caveman story</a:t>
            </a:r>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4</a:t>
            </a:fld>
            <a:endParaRPr lang="en-GB"/>
          </a:p>
        </p:txBody>
      </p:sp>
    </p:spTree>
    <p:extLst>
      <p:ext uri="{BB962C8B-B14F-4D97-AF65-F5344CB8AC3E}">
        <p14:creationId xmlns:p14="http://schemas.microsoft.com/office/powerpoint/2010/main" val="65791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a:buFontTx/>
              <a:buChar char="•"/>
            </a:pPr>
            <a:r>
              <a:rPr lang="en-US" dirty="0" smtClean="0">
                <a:latin typeface="Arial" charset="0"/>
                <a:cs typeface="Arial" charset="0"/>
              </a:rPr>
              <a:t>We need a degree of anxiety to survive ,it is a ‘normal’ part of everyday life but</a:t>
            </a:r>
            <a:r>
              <a:rPr lang="en-GB" dirty="0" smtClean="0">
                <a:latin typeface="Arial" charset="0"/>
                <a:cs typeface="Arial" charset="0"/>
              </a:rPr>
              <a:t> it is important to </a:t>
            </a:r>
            <a:r>
              <a:rPr lang="en-US" dirty="0" smtClean="0">
                <a:latin typeface="Arial" charset="0"/>
                <a:cs typeface="Arial" charset="0"/>
              </a:rPr>
              <a:t>differentiate between normal fears, worries, and shyness and anxiety. </a:t>
            </a:r>
          </a:p>
          <a:p>
            <a:pPr>
              <a:buFontTx/>
              <a:buChar char="•"/>
            </a:pPr>
            <a:endParaRPr lang="en-US" dirty="0" smtClean="0">
              <a:latin typeface="Arial" charset="0"/>
              <a:cs typeface="Arial" charset="0"/>
            </a:endParaRPr>
          </a:p>
          <a:p>
            <a:pPr>
              <a:buFontTx/>
              <a:buChar char="•"/>
            </a:pPr>
            <a:r>
              <a:rPr lang="en-US" dirty="0" smtClean="0">
                <a:latin typeface="Arial" charset="0"/>
                <a:cs typeface="Arial" charset="0"/>
              </a:rPr>
              <a:t>Anxiety is related to fear, but while fear is an appropriate reaction to clear danger or actual threat, anxiety is the same reaction to a perception of danger or threat (like having our “on”-switch stuck like in the Story of the Caveman)</a:t>
            </a:r>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5</a:t>
            </a:fld>
            <a:endParaRPr lang="en-GB"/>
          </a:p>
        </p:txBody>
      </p:sp>
    </p:spTree>
    <p:extLst>
      <p:ext uri="{BB962C8B-B14F-4D97-AF65-F5344CB8AC3E}">
        <p14:creationId xmlns:p14="http://schemas.microsoft.com/office/powerpoint/2010/main" val="216887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a:t>Anxiety disorders are the most common mental health problem affecting children and young people. </a:t>
            </a:r>
          </a:p>
          <a:p>
            <a:endParaRPr lang="en-GB" dirty="0"/>
          </a:p>
          <a:p>
            <a:endParaRPr lang="en-GB" dirty="0"/>
          </a:p>
          <a:p>
            <a:pPr>
              <a:buFontTx/>
              <a:buNone/>
            </a:pPr>
            <a:r>
              <a:rPr lang="en-GB" b="1" dirty="0"/>
              <a:t>Generalised Anxiety Disorder: </a:t>
            </a:r>
            <a:r>
              <a:rPr lang="en-GB" dirty="0"/>
              <a:t>Generalized Anxiety Disorder (GAD) is characterized by excessive worrying about a variety of events, including those in the past, present, and future. Children  and young people with this disorder worry excessively about a number of issues, including past</a:t>
            </a:r>
          </a:p>
          <a:p>
            <a:pPr>
              <a:buFontTx/>
              <a:buNone/>
            </a:pPr>
            <a:r>
              <a:rPr lang="en-GB" dirty="0"/>
              <a:t>conversations or actions, upcoming events, school, family health, their own health, competence in sports or academics, and world events.  Typically, children and young people experiencing such excessive worry find it difficult to control the amount of time that they worry, and the worrying interferes in their daily life. </a:t>
            </a:r>
          </a:p>
          <a:p>
            <a:endParaRPr lang="en-GB" b="1" dirty="0"/>
          </a:p>
          <a:p>
            <a:pPr>
              <a:buFont typeface="Arial" charset="0"/>
              <a:buNone/>
            </a:pPr>
            <a:r>
              <a:rPr lang="en-GB" b="1" dirty="0"/>
              <a:t>Separation Anxiety: </a:t>
            </a:r>
            <a:r>
              <a:rPr lang="en-GB" dirty="0"/>
              <a:t>Children with separation anxiety disorder have intense anxiety about being away from home or about their parents/caregivers that affects their ability to function socially and in school. These children have a great need to stay at home or be close to their parents. Children with this disorder may worry excessively about their parents when they are apart from them. When they are together, the child may cling to parents, refuse to go to school or be afraid to sleep alone. Repeated nightmares about separation and physical symptoms such as stomach-aches and headaches are also common in children with separation anxiety disorder</a:t>
            </a:r>
          </a:p>
          <a:p>
            <a:endParaRPr lang="en-GB" b="1" dirty="0"/>
          </a:p>
          <a:p>
            <a:pPr>
              <a:buFont typeface="Arial" charset="0"/>
              <a:buNone/>
            </a:pPr>
            <a:r>
              <a:rPr lang="en-GB" b="1" dirty="0"/>
              <a:t>School Phobia: </a:t>
            </a:r>
            <a:r>
              <a:rPr lang="en-GB" dirty="0" smtClean="0"/>
              <a:t>School phobia (also referred to as school refusal) is a</a:t>
            </a:r>
            <a:r>
              <a:rPr lang="en-GB" baseline="0" dirty="0" smtClean="0"/>
              <a:t> </a:t>
            </a:r>
            <a:r>
              <a:rPr lang="en-GB" dirty="0" smtClean="0"/>
              <a:t>complex and extreme form of anxiety about going to</a:t>
            </a:r>
            <a:r>
              <a:rPr lang="en-GB" baseline="0" dirty="0" smtClean="0"/>
              <a:t> </a:t>
            </a:r>
            <a:r>
              <a:rPr lang="en-GB" dirty="0" smtClean="0"/>
              <a:t>school and can have</a:t>
            </a:r>
            <a:r>
              <a:rPr lang="en-GB" baseline="0" dirty="0" smtClean="0"/>
              <a:t> </a:t>
            </a:r>
            <a:r>
              <a:rPr lang="en-GB" dirty="0" smtClean="0"/>
              <a:t>many causes. Young children with school phobia experience</a:t>
            </a:r>
            <a:r>
              <a:rPr lang="en-GB" baseline="0" dirty="0" smtClean="0"/>
              <a:t> </a:t>
            </a:r>
            <a:r>
              <a:rPr lang="en-GB" dirty="0" smtClean="0"/>
              <a:t>separation anxiety and cannot easily</a:t>
            </a:r>
            <a:r>
              <a:rPr lang="en-GB" baseline="0" dirty="0" smtClean="0"/>
              <a:t> </a:t>
            </a:r>
            <a:r>
              <a:rPr lang="en-GB" dirty="0" smtClean="0"/>
              <a:t>contemplate being parted from their main carer,</a:t>
            </a:r>
            <a:r>
              <a:rPr lang="en-GB" baseline="0" dirty="0" smtClean="0"/>
              <a:t> </a:t>
            </a:r>
            <a:r>
              <a:rPr lang="en-GB" dirty="0" smtClean="0"/>
              <a:t>whereas young people are more likely to have it take the form of social phobia where they are</a:t>
            </a:r>
            <a:r>
              <a:rPr lang="en-GB" baseline="0" dirty="0" smtClean="0"/>
              <a:t> </a:t>
            </a:r>
            <a:r>
              <a:rPr lang="en-GB" dirty="0" smtClean="0"/>
              <a:t>anxious about their performance in school</a:t>
            </a:r>
          </a:p>
          <a:p>
            <a:endParaRPr lang="en-GB" b="1" dirty="0"/>
          </a:p>
          <a:p>
            <a:pPr>
              <a:buFont typeface="Arial" charset="0"/>
              <a:buNone/>
            </a:pPr>
            <a:r>
              <a:rPr lang="en-GB" b="1" dirty="0"/>
              <a:t>Social Anxiety: </a:t>
            </a:r>
            <a:r>
              <a:rPr lang="en-GB" dirty="0"/>
              <a:t>Social phobia usually emerges in adolescence. Young people with this disorder have a constant fear of social situations or when they have to perform such as speaking in class or eating in public. The fear is often accompanied by physical symptoms and the typical  is to avoid the feared situation. Social phobia is different from shyness. People with shyness can be uneasy around others, but they don’t necessarily avoid  situations that make them feel uncomfortable. Social phobia disrupts a child’s normal life, interfering with school or social relationships </a:t>
            </a:r>
            <a:endParaRPr lang="en-GB" dirty="0" smtClean="0"/>
          </a:p>
          <a:p>
            <a:endParaRPr lang="en-GB" b="1" dirty="0"/>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Phobias: Children and young people may experience specific phobias, which are intense, irrational fears of certain things or situations, (e.g., dogs, balloons, injections, the dark, escalators, flying, etc.). Children and young people may not  realise that fear of such objects are unreasonable. Typically, children or young people will become extremely distressed when confronted with the feared object or situations</a:t>
            </a:r>
          </a:p>
          <a:p>
            <a:endParaRPr lang="en-GB" dirty="0" smtClean="0"/>
          </a:p>
          <a:p>
            <a:r>
              <a:rPr lang="en-GB" dirty="0" smtClean="0"/>
              <a:t>Panic Disorder: The key characteristic of panic disorder is recurring panic attacks.</a:t>
            </a:r>
            <a:r>
              <a:rPr lang="en-GB" baseline="0" dirty="0" smtClean="0"/>
              <a:t> </a:t>
            </a:r>
            <a:r>
              <a:rPr lang="en-GB" dirty="0" smtClean="0"/>
              <a:t>A panic attack is defined as an episode of intense fear and unease, comprised of both physical symptoms and a number of fearful thoughts.</a:t>
            </a:r>
          </a:p>
          <a:p>
            <a:endParaRPr lang="en-GB" dirty="0" smtClean="0"/>
          </a:p>
          <a:p>
            <a:r>
              <a:rPr lang="en-GB" dirty="0" smtClean="0"/>
              <a:t>OCD: Obsessive Compulsive Disorder. OCD can take many different forms, but is generally recognised as recurrent, intrusive thoughts, images or impulses.</a:t>
            </a:r>
            <a:r>
              <a:rPr lang="en-GB" baseline="0" dirty="0" smtClean="0"/>
              <a:t> </a:t>
            </a:r>
            <a:r>
              <a:rPr lang="en-GB" dirty="0" smtClean="0"/>
              <a:t>These thoughts are usually accompanied by compulsions which may take the form of either behavioural acts (such as washing or checking) or mental acts (such as repeating words or phrases or checking things in the mind). These compulsions often take up hours of each day and cause a lot of distress).</a:t>
            </a:r>
          </a:p>
          <a:p>
            <a:endParaRPr lang="en-GB" dirty="0" smtClean="0"/>
          </a:p>
          <a:p>
            <a:r>
              <a:rPr lang="en-GB" dirty="0" smtClean="0"/>
              <a:t>PTSD: Post Traumatic Stress Disorder. PTSD is an anxiety disorder which may develop following exposure to any one of a  variety of traumatic events that involve actual or threatened death, or serious injury. The event may be witnessed rather than directly experienced. A child or young person  may "re-experience" the trauma through nightmares, flashbacks</a:t>
            </a:r>
            <a:r>
              <a:rPr lang="en-GB" baseline="0" dirty="0" smtClean="0"/>
              <a:t> or</a:t>
            </a:r>
            <a:r>
              <a:rPr lang="en-GB" dirty="0" smtClean="0"/>
              <a:t> constant thoughts about what happened.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7</a:t>
            </a:fld>
            <a:endParaRPr lang="en-GB"/>
          </a:p>
        </p:txBody>
      </p:sp>
    </p:spTree>
    <p:extLst>
      <p:ext uri="{BB962C8B-B14F-4D97-AF65-F5344CB8AC3E}">
        <p14:creationId xmlns:p14="http://schemas.microsoft.com/office/powerpoint/2010/main" val="133798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Core beliefs</a:t>
            </a:r>
            <a:r>
              <a:rPr lang="en-GB" dirty="0" smtClean="0"/>
              <a:t>: Routes from external sources,</a:t>
            </a:r>
            <a:r>
              <a:rPr lang="en-GB" baseline="0" dirty="0" smtClean="0"/>
              <a:t> </a:t>
            </a:r>
            <a:r>
              <a:rPr lang="en-GB" dirty="0" err="1" smtClean="0"/>
              <a:t>e.g</a:t>
            </a:r>
            <a:r>
              <a:rPr lang="en-GB" dirty="0" smtClean="0"/>
              <a:t> all</a:t>
            </a:r>
            <a:r>
              <a:rPr lang="en-GB" baseline="0" dirty="0" smtClean="0"/>
              <a:t> spiders are dangerous and to be feared</a:t>
            </a:r>
          </a:p>
          <a:p>
            <a:r>
              <a:rPr lang="en-GB" b="1" baseline="0" dirty="0" smtClean="0"/>
              <a:t>Triggers in the past, </a:t>
            </a:r>
            <a:r>
              <a:rPr lang="en-GB" baseline="0" dirty="0" smtClean="0"/>
              <a:t>e.g. phobia of balloons, a balloon may have popped near a child years ago when they were an infant or they may have seen someone in the past who was scared of balloons</a:t>
            </a:r>
          </a:p>
          <a:p>
            <a:r>
              <a:rPr lang="en-GB" b="1" baseline="0" dirty="0" smtClean="0"/>
              <a:t>Different children respond differently to similar experiences</a:t>
            </a:r>
            <a:r>
              <a:rPr lang="en-GB" baseline="0" dirty="0" smtClean="0"/>
              <a:t> depending on their levels of resilience </a:t>
            </a:r>
          </a:p>
          <a:p>
            <a:pPr>
              <a:lnSpc>
                <a:spcPct val="80000"/>
              </a:lnSpc>
              <a:buFontTx/>
              <a:buChar char="•"/>
            </a:pPr>
            <a:r>
              <a:rPr lang="en-GB" dirty="0" smtClean="0">
                <a:latin typeface="Arial" charset="0"/>
                <a:cs typeface="Arial" charset="0"/>
              </a:rPr>
              <a:t>Research shows a </a:t>
            </a:r>
            <a:r>
              <a:rPr lang="en-GB" b="1" dirty="0" smtClean="0">
                <a:latin typeface="Arial" charset="0"/>
                <a:cs typeface="Arial" charset="0"/>
              </a:rPr>
              <a:t>genetic predisposition </a:t>
            </a:r>
            <a:r>
              <a:rPr lang="en-GB" dirty="0" smtClean="0">
                <a:latin typeface="Arial" charset="0"/>
                <a:cs typeface="Arial" charset="0"/>
              </a:rPr>
              <a:t>for a chemical imbalance in people with anxiety</a:t>
            </a:r>
          </a:p>
          <a:p>
            <a:pPr>
              <a:lnSpc>
                <a:spcPct val="80000"/>
              </a:lnSpc>
              <a:buFontTx/>
              <a:buChar char="•"/>
            </a:pPr>
            <a:r>
              <a:rPr lang="en-GB" b="1" dirty="0" smtClean="0">
                <a:latin typeface="Arial" charset="0"/>
                <a:cs typeface="Arial" charset="0"/>
              </a:rPr>
              <a:t>Modelling/ learning: </a:t>
            </a:r>
            <a:r>
              <a:rPr lang="en-GB" dirty="0" smtClean="0">
                <a:latin typeface="Arial" charset="0"/>
                <a:cs typeface="Arial" charset="0"/>
              </a:rPr>
              <a:t>Children model behaviours</a:t>
            </a:r>
            <a:r>
              <a:rPr lang="en-GB" baseline="0" dirty="0" smtClean="0">
                <a:latin typeface="Arial" charset="0"/>
                <a:cs typeface="Arial" charset="0"/>
              </a:rPr>
              <a:t> of others. If an adult around them is not managing their own anxiety, the child may model this. A child </a:t>
            </a:r>
            <a:r>
              <a:rPr lang="en-GB" dirty="0" smtClean="0">
                <a:latin typeface="Arial" charset="0"/>
                <a:cs typeface="Arial" charset="0"/>
              </a:rPr>
              <a:t>who grows up feeling that things are uncontrollable and unpredictable is more likely to develop anxiety.</a:t>
            </a:r>
          </a:p>
          <a:p>
            <a:pPr>
              <a:lnSpc>
                <a:spcPct val="80000"/>
              </a:lnSpc>
              <a:buFontTx/>
              <a:buChar char="•"/>
            </a:pPr>
            <a:r>
              <a:rPr lang="en-GB" b="1" dirty="0" smtClean="0">
                <a:latin typeface="Arial" charset="0"/>
                <a:cs typeface="Arial" charset="0"/>
              </a:rPr>
              <a:t>Brain Biochemistry</a:t>
            </a:r>
            <a:r>
              <a:rPr lang="en-GB" dirty="0" smtClean="0">
                <a:latin typeface="Arial" charset="0"/>
                <a:cs typeface="Arial" charset="0"/>
              </a:rPr>
              <a:t>: Sometimes there is a problem with neurotransmitters (chemical messengers in the brain) due to chemical imbalance</a:t>
            </a:r>
          </a:p>
          <a:p>
            <a:pPr>
              <a:lnSpc>
                <a:spcPct val="80000"/>
              </a:lnSpc>
              <a:buFontTx/>
              <a:buChar char="•"/>
            </a:pPr>
            <a:r>
              <a:rPr lang="en-GB" b="1" dirty="0" smtClean="0">
                <a:latin typeface="Arial" charset="0"/>
                <a:cs typeface="Arial" charset="0"/>
              </a:rPr>
              <a:t>Fight or Flight: </a:t>
            </a:r>
            <a:r>
              <a:rPr lang="en-GB" dirty="0" smtClean="0">
                <a:latin typeface="Arial" charset="0"/>
                <a:cs typeface="Arial" charset="0"/>
              </a:rPr>
              <a:t>Body responses to perceived threat(may misunderstand the situation), like in the ’story of the caveman’ the response is disproportionate to the threat.</a:t>
            </a:r>
          </a:p>
          <a:p>
            <a:endParaRPr lang="en-GB" dirty="0"/>
          </a:p>
        </p:txBody>
      </p:sp>
      <p:sp>
        <p:nvSpPr>
          <p:cNvPr id="4" name="Slide Number Placeholder 3"/>
          <p:cNvSpPr>
            <a:spLocks noGrp="1"/>
          </p:cNvSpPr>
          <p:nvPr>
            <p:ph type="sldNum" sz="quarter" idx="10"/>
          </p:nvPr>
        </p:nvSpPr>
        <p:spPr/>
        <p:txBody>
          <a:bodyPr/>
          <a:lstStyle/>
          <a:p>
            <a:fld id="{212B9A4E-8C07-4337-9AAD-5C0AE3E78240}"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list is not exhaustive</a:t>
            </a:r>
          </a:p>
          <a:p>
            <a:r>
              <a:rPr lang="en-GB" dirty="0" smtClean="0"/>
              <a:t>Many symptoms will co-exist with others: “CO-MORBIDITY”</a:t>
            </a:r>
          </a:p>
          <a:p>
            <a:endParaRPr lang="en-GB" b="1" dirty="0" smtClean="0"/>
          </a:p>
        </p:txBody>
      </p:sp>
      <p:sp>
        <p:nvSpPr>
          <p:cNvPr id="4" name="Slide Number Placeholder 3"/>
          <p:cNvSpPr>
            <a:spLocks noGrp="1"/>
          </p:cNvSpPr>
          <p:nvPr>
            <p:ph type="sldNum" sz="quarter" idx="10"/>
          </p:nvPr>
        </p:nvSpPr>
        <p:spPr/>
        <p:txBody>
          <a:bodyPr/>
          <a:lstStyle/>
          <a:p>
            <a:fld id="{212B9A4E-8C07-4337-9AAD-5C0AE3E7824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C0FE3D-47B4-4F71-BB9C-E032E398E717}" type="datetimeFigureOut">
              <a:rPr lang="en-US" smtClean="0"/>
              <a:pPr/>
              <a:t>11/9/2017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0FE3D-47B4-4F71-BB9C-E032E398E717}" type="datetimeFigureOut">
              <a:rPr lang="en-US" smtClean="0"/>
              <a:pPr/>
              <a:t>11/9/2017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0FE3D-47B4-4F71-BB9C-E032E398E717}" type="datetimeFigureOut">
              <a:rPr lang="en-US" smtClean="0"/>
              <a:pPr/>
              <a:t>11/9/2017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0FE3D-47B4-4F71-BB9C-E032E398E717}" type="datetimeFigureOut">
              <a:rPr lang="en-US" smtClean="0"/>
              <a:pPr/>
              <a:t>11/9/2017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0FE3D-47B4-4F71-BB9C-E032E398E717}" type="datetimeFigureOut">
              <a:rPr lang="en-US" smtClean="0"/>
              <a:pPr/>
              <a:t>11/9/2017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C0FE3D-47B4-4F71-BB9C-E032E398E717}" type="datetimeFigureOut">
              <a:rPr lang="en-US" smtClean="0"/>
              <a:pPr/>
              <a:t>11/9/2017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C0FE3D-47B4-4F71-BB9C-E032E398E717}" type="datetimeFigureOut">
              <a:rPr lang="en-US" smtClean="0"/>
              <a:pPr/>
              <a:t>11/9/2017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C0FE3D-47B4-4F71-BB9C-E032E398E717}" type="datetimeFigureOut">
              <a:rPr lang="en-US" smtClean="0"/>
              <a:pPr/>
              <a:t>11/9/2017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0FE3D-47B4-4F71-BB9C-E032E398E717}" type="datetimeFigureOut">
              <a:rPr lang="en-US" smtClean="0"/>
              <a:pPr/>
              <a:t>11/9/2017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0FE3D-47B4-4F71-BB9C-E032E398E717}" type="datetimeFigureOut">
              <a:rPr lang="en-US" smtClean="0"/>
              <a:pPr/>
              <a:t>11/9/2017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0FE3D-47B4-4F71-BB9C-E032E398E717}" type="datetimeFigureOut">
              <a:rPr lang="en-US" smtClean="0"/>
              <a:pPr/>
              <a:t>11/9/2017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E1667A-7BEA-4FAA-8455-910556D85C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0FE3D-47B4-4F71-BB9C-E032E398E717}" type="datetimeFigureOut">
              <a:rPr lang="en-US" smtClean="0"/>
              <a:pPr/>
              <a:t>11/9/2017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1667A-7BEA-4FAA-8455-910556D85C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15416"/>
            <a:ext cx="8136904" cy="6336705"/>
          </a:xfrm>
        </p:spPr>
        <p:txBody>
          <a:bodyPr>
            <a:normAutofit/>
          </a:bodyPr>
          <a:lstStyle/>
          <a:p>
            <a:r>
              <a:rPr lang="en-GB" b="1" dirty="0" smtClean="0">
                <a:solidFill>
                  <a:srgbClr val="00B0F0"/>
                </a:solidFill>
              </a:rPr>
              <a:t>Parent Information Session</a:t>
            </a:r>
            <a:r>
              <a:rPr lang="en-GB" b="1" dirty="0">
                <a:solidFill>
                  <a:srgbClr val="00B0F0"/>
                </a:solidFill>
              </a:rPr>
              <a:t/>
            </a:r>
            <a:br>
              <a:rPr lang="en-GB" b="1" dirty="0">
                <a:solidFill>
                  <a:srgbClr val="00B0F0"/>
                </a:solidFill>
              </a:rPr>
            </a:br>
            <a:r>
              <a:rPr lang="en-GB" b="1" dirty="0" smtClean="0">
                <a:solidFill>
                  <a:srgbClr val="00B0F0"/>
                </a:solidFill>
              </a:rPr>
              <a:t>Anxiety in Children and Young People</a:t>
            </a:r>
            <a:r>
              <a:rPr lang="en-GB" b="1" dirty="0" smtClean="0"/>
              <a:t/>
            </a:r>
            <a:br>
              <a:rPr lang="en-GB" b="1" dirty="0" smtClean="0"/>
            </a:br>
            <a:r>
              <a:rPr lang="en-GB" b="1" dirty="0" smtClean="0"/>
              <a:t/>
            </a:r>
            <a:br>
              <a:rPr lang="en-GB" b="1" dirty="0" smtClean="0"/>
            </a:br>
            <a:endParaRPr lang="en-GB" b="1" dirty="0">
              <a:solidFill>
                <a:srgbClr val="00B0F0"/>
              </a:solidFill>
            </a:endParaRPr>
          </a:p>
        </p:txBody>
      </p:sp>
      <p:pic>
        <p:nvPicPr>
          <p:cNvPr id="7"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1041" name="Picture 17" descr="C:\Users\rebecca.price\AppData\Local\Microsoft\Windows\Temporary Internet Files\Content.IE5\RAW04CBV\hatena-1184896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56992"/>
            <a:ext cx="6288360" cy="288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397" y="1340768"/>
            <a:ext cx="2987824" cy="4752528"/>
          </a:xfrm>
          <a:prstGeom prst="rect">
            <a:avLst/>
          </a:prstGeom>
        </p:spPr>
      </p:pic>
      <p:sp>
        <p:nvSpPr>
          <p:cNvPr id="2" name="Title 1"/>
          <p:cNvSpPr>
            <a:spLocks noGrp="1"/>
          </p:cNvSpPr>
          <p:nvPr>
            <p:ph type="title"/>
          </p:nvPr>
        </p:nvSpPr>
        <p:spPr>
          <a:xfrm>
            <a:off x="107504" y="214313"/>
            <a:ext cx="5040560" cy="1196752"/>
          </a:xfrm>
        </p:spPr>
        <p:txBody>
          <a:bodyPr>
            <a:normAutofit fontScale="90000"/>
          </a:bodyPr>
          <a:lstStyle/>
          <a:p>
            <a:r>
              <a:rPr lang="en-GB" b="1" dirty="0" smtClean="0">
                <a:solidFill>
                  <a:srgbClr val="00B0F0"/>
                </a:solidFill>
              </a:rPr>
              <a:t>Anxiety Symptoms: Physical</a:t>
            </a:r>
            <a:endParaRPr lang="en-GB" b="1" dirty="0">
              <a:solidFill>
                <a:srgbClr val="00B0F0"/>
              </a:solidFill>
            </a:endParaRPr>
          </a:p>
        </p:txBody>
      </p:sp>
      <p:sp>
        <p:nvSpPr>
          <p:cNvPr id="3" name="Content Placeholder 2"/>
          <p:cNvSpPr>
            <a:spLocks noGrp="1"/>
          </p:cNvSpPr>
          <p:nvPr>
            <p:ph idx="1"/>
          </p:nvPr>
        </p:nvSpPr>
        <p:spPr>
          <a:xfrm>
            <a:off x="179512" y="1628800"/>
            <a:ext cx="6912768" cy="4497363"/>
          </a:xfrm>
        </p:spPr>
        <p:txBody>
          <a:bodyPr>
            <a:normAutofit fontScale="92500" lnSpcReduction="10000"/>
          </a:bodyPr>
          <a:lstStyle/>
          <a:p>
            <a:r>
              <a:rPr lang="en-GB" b="1" dirty="0" smtClean="0"/>
              <a:t>Most people experience physical symptoms of anxiety. </a:t>
            </a:r>
          </a:p>
          <a:p>
            <a:endParaRPr lang="en-GB" sz="900" b="1" dirty="0" smtClean="0">
              <a:solidFill>
                <a:srgbClr val="00B050"/>
              </a:solidFill>
            </a:endParaRPr>
          </a:p>
          <a:p>
            <a:r>
              <a:rPr lang="en-GB" b="1" dirty="0" smtClean="0"/>
              <a:t>Some children worry about these symptoms and do not associate them </a:t>
            </a:r>
          </a:p>
          <a:p>
            <a:r>
              <a:rPr lang="en-GB" b="1" dirty="0" smtClean="0"/>
              <a:t>with anxiety.</a:t>
            </a:r>
          </a:p>
          <a:p>
            <a:endParaRPr lang="en-GB" sz="900" b="1" dirty="0" smtClean="0">
              <a:solidFill>
                <a:srgbClr val="7030A0"/>
              </a:solidFill>
            </a:endParaRPr>
          </a:p>
          <a:p>
            <a:r>
              <a:rPr lang="en-GB" b="1" dirty="0" smtClean="0"/>
              <a:t>You can help children by explaining why they have the symptoms and reassuring them that the symptoms will not harm them and will go away.</a:t>
            </a:r>
          </a:p>
          <a:p>
            <a:pPr marL="0" indent="0">
              <a:buNone/>
            </a:pPr>
            <a:endParaRPr lang="en-GB" dirty="0" smtClean="0">
              <a:solidFill>
                <a:srgbClr val="7030A0"/>
              </a:solidFill>
            </a:endParaRPr>
          </a:p>
          <a:p>
            <a:pPr marL="0" indent="0">
              <a:buNone/>
            </a:pPr>
            <a:endParaRPr lang="en-GB" b="1" dirty="0" smtClean="0">
              <a:solidFill>
                <a:srgbClr val="00B050"/>
              </a:solidFill>
            </a:endParaRPr>
          </a:p>
        </p:txBody>
      </p:sp>
      <p:pic>
        <p:nvPicPr>
          <p:cNvPr id="4" name="Picture 4" descr="swyp-logo.png"/>
          <p:cNvPicPr>
            <a:picLocks noChangeAspect="1"/>
          </p:cNvPicPr>
          <p:nvPr/>
        </p:nvPicPr>
        <p:blipFill>
          <a:blip r:embed="rId4"/>
          <a:srcRect/>
          <a:stretch>
            <a:fillRect/>
          </a:stretch>
        </p:blipFill>
        <p:spPr bwMode="auto">
          <a:xfrm>
            <a:off x="5502275" y="214313"/>
            <a:ext cx="3419475" cy="714375"/>
          </a:xfrm>
          <a:prstGeom prst="rect">
            <a:avLst/>
          </a:prstGeom>
          <a:noFill/>
          <a:ln w="9525">
            <a:noFill/>
            <a:miter lim="800000"/>
            <a:headEnd/>
            <a:tailEnd/>
          </a:ln>
        </p:spPr>
      </p:pic>
    </p:spTree>
    <p:extLst>
      <p:ext uri="{BB962C8B-B14F-4D97-AF65-F5344CB8AC3E}">
        <p14:creationId xmlns:p14="http://schemas.microsoft.com/office/powerpoint/2010/main" val="307996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5328592" cy="1143000"/>
          </a:xfrm>
        </p:spPr>
        <p:txBody>
          <a:bodyPr>
            <a:normAutofit fontScale="90000"/>
          </a:bodyPr>
          <a:lstStyle/>
          <a:p>
            <a:r>
              <a:rPr lang="en-GB" b="1" dirty="0" smtClean="0">
                <a:solidFill>
                  <a:srgbClr val="00B0F0"/>
                </a:solidFill>
              </a:rPr>
              <a:t>Strategies: Acknowledging Worries</a:t>
            </a:r>
            <a:endParaRPr lang="en-GB" dirty="0"/>
          </a:p>
        </p:txBody>
      </p:sp>
      <p:sp>
        <p:nvSpPr>
          <p:cNvPr id="3" name="Content Placeholder 2"/>
          <p:cNvSpPr>
            <a:spLocks noGrp="1"/>
          </p:cNvSpPr>
          <p:nvPr>
            <p:ph idx="1"/>
          </p:nvPr>
        </p:nvSpPr>
        <p:spPr>
          <a:xfrm>
            <a:off x="457200" y="2060848"/>
            <a:ext cx="8229600" cy="4065315"/>
          </a:xfrm>
        </p:spPr>
        <p:txBody>
          <a:bodyPr/>
          <a:lstStyle/>
          <a:p>
            <a:r>
              <a:rPr lang="en-GB" b="1" dirty="0" smtClean="0"/>
              <a:t>Worry time</a:t>
            </a:r>
          </a:p>
          <a:p>
            <a:endParaRPr lang="en-GB" sz="800" b="1" dirty="0" smtClean="0"/>
          </a:p>
          <a:p>
            <a:r>
              <a:rPr lang="en-GB" b="1" dirty="0" smtClean="0"/>
              <a:t>Worry books</a:t>
            </a:r>
          </a:p>
          <a:p>
            <a:endParaRPr lang="en-GB" sz="800" b="1" dirty="0" smtClean="0"/>
          </a:p>
          <a:p>
            <a:r>
              <a:rPr lang="en-GB" b="1" dirty="0" smtClean="0"/>
              <a:t>Worry box / jar </a:t>
            </a:r>
          </a:p>
          <a:p>
            <a:endParaRPr lang="en-GB" sz="800" b="1" dirty="0" smtClean="0"/>
          </a:p>
          <a:p>
            <a:r>
              <a:rPr lang="en-GB" b="1" dirty="0" smtClean="0"/>
              <a:t>Worry diary</a:t>
            </a:r>
          </a:p>
          <a:p>
            <a:endParaRPr lang="en-GB" sz="800" b="1" dirty="0" smtClean="0"/>
          </a:p>
          <a:p>
            <a:r>
              <a:rPr lang="en-GB" b="1" dirty="0" smtClean="0"/>
              <a:t>Worry monster</a:t>
            </a:r>
          </a:p>
          <a:p>
            <a:pPr marL="0" indent="0">
              <a:buNone/>
            </a:pPr>
            <a:endParaRPr lang="en-GB" dirty="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6924" y="4247114"/>
            <a:ext cx="1586272" cy="220622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3745" r="21052"/>
          <a:stretch/>
        </p:blipFill>
        <p:spPr>
          <a:xfrm>
            <a:off x="6757706" y="1412775"/>
            <a:ext cx="1989882" cy="23762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4287714"/>
            <a:ext cx="1847308" cy="216562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2559" y="1629800"/>
            <a:ext cx="2152693" cy="2303256"/>
          </a:xfrm>
          <a:prstGeom prst="rect">
            <a:avLst/>
          </a:prstGeom>
        </p:spPr>
      </p:pic>
    </p:spTree>
    <p:extLst>
      <p:ext uri="{BB962C8B-B14F-4D97-AF65-F5344CB8AC3E}">
        <p14:creationId xmlns:p14="http://schemas.microsoft.com/office/powerpoint/2010/main" val="65923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46848" cy="1143000"/>
          </a:xfrm>
        </p:spPr>
        <p:txBody>
          <a:bodyPr>
            <a:normAutofit fontScale="90000"/>
          </a:bodyPr>
          <a:lstStyle/>
          <a:p>
            <a:r>
              <a:rPr lang="en-GB" b="1" dirty="0" smtClean="0">
                <a:solidFill>
                  <a:srgbClr val="00B0F0"/>
                </a:solidFill>
              </a:rPr>
              <a:t>Strategies: Calming Down</a:t>
            </a:r>
            <a:endParaRPr lang="en-GB" dirty="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6149" name="Picture 5" descr="C:\Users\rebecca.price\AppData\Local\Microsoft\Windows\Temporary Internet Files\Content.IE5\9TI4VUXY\15655214702_0ca539aba7_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72815"/>
            <a:ext cx="8184430" cy="446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8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5112568" cy="850106"/>
          </a:xfrm>
        </p:spPr>
        <p:txBody>
          <a:bodyPr>
            <a:normAutofit fontScale="90000"/>
          </a:bodyPr>
          <a:lstStyle/>
          <a:p>
            <a:r>
              <a:rPr lang="en-GB" b="1" dirty="0" smtClean="0">
                <a:solidFill>
                  <a:srgbClr val="00B0F0"/>
                </a:solidFill>
              </a:rPr>
              <a:t>Strategies: Relaxation</a:t>
            </a:r>
            <a:endParaRPr lang="en-GB" dirty="0"/>
          </a:p>
        </p:txBody>
      </p:sp>
      <p:sp>
        <p:nvSpPr>
          <p:cNvPr id="3" name="Content Placeholder 2"/>
          <p:cNvSpPr>
            <a:spLocks noGrp="1"/>
          </p:cNvSpPr>
          <p:nvPr>
            <p:ph idx="1"/>
          </p:nvPr>
        </p:nvSpPr>
        <p:spPr>
          <a:xfrm>
            <a:off x="457200" y="1700808"/>
            <a:ext cx="8229600" cy="4425355"/>
          </a:xfrm>
        </p:spPr>
        <p:txBody>
          <a:bodyPr/>
          <a:lstStyle/>
          <a:p>
            <a:pPr>
              <a:lnSpc>
                <a:spcPct val="200000"/>
              </a:lnSpc>
            </a:pPr>
            <a:r>
              <a:rPr lang="en-GB" b="1" dirty="0" smtClean="0"/>
              <a:t>Breathing exercises</a:t>
            </a:r>
          </a:p>
          <a:p>
            <a:pPr>
              <a:lnSpc>
                <a:spcPct val="200000"/>
              </a:lnSpc>
            </a:pPr>
            <a:r>
              <a:rPr lang="en-GB" b="1" dirty="0" smtClean="0"/>
              <a:t>Muscle relaxation exercises</a:t>
            </a:r>
          </a:p>
          <a:p>
            <a:pPr>
              <a:lnSpc>
                <a:spcPct val="200000"/>
              </a:lnSpc>
            </a:pPr>
            <a:r>
              <a:rPr lang="en-GB" b="1" dirty="0" smtClean="0"/>
              <a:t>Guided imagery / Meditation</a:t>
            </a:r>
            <a:endParaRPr lang="en-GB" b="1" dirty="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9218" name="Picture 2" descr="C:\Users\rebecca.price\AppData\Local\Microsoft\Windows\Temporary Internet Files\Content.IE5\HD7TAYSR\yoga_girl_cartoon_jpg_w180h24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340768"/>
            <a:ext cx="272261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42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00B0F0"/>
                </a:solidFill>
              </a:rPr>
              <a:t>Strategies for younger children </a:t>
            </a:r>
            <a:br>
              <a:rPr lang="en-GB" sz="3600" b="1" dirty="0" smtClean="0">
                <a:solidFill>
                  <a:srgbClr val="00B0F0"/>
                </a:solidFill>
              </a:rPr>
            </a:br>
            <a:r>
              <a:rPr lang="en-GB" sz="3600" b="1" dirty="0" smtClean="0">
                <a:solidFill>
                  <a:srgbClr val="00B0F0"/>
                </a:solidFill>
              </a:rPr>
              <a:t>that you can do at home together</a:t>
            </a:r>
            <a:endParaRPr lang="en-GB" sz="3600" b="1" dirty="0">
              <a:solidFill>
                <a:srgbClr val="00B0F0"/>
              </a:solidFill>
            </a:endParaRPr>
          </a:p>
        </p:txBody>
      </p:sp>
      <p:sp>
        <p:nvSpPr>
          <p:cNvPr id="7" name="Content Placeholder 6"/>
          <p:cNvSpPr>
            <a:spLocks noGrp="1"/>
          </p:cNvSpPr>
          <p:nvPr>
            <p:ph sz="half" idx="1"/>
          </p:nvPr>
        </p:nvSpPr>
        <p:spPr>
          <a:xfrm>
            <a:off x="457200" y="1556792"/>
            <a:ext cx="8003232" cy="4752528"/>
          </a:xfrm>
        </p:spPr>
        <p:txBody>
          <a:bodyPr>
            <a:normAutofit/>
          </a:bodyPr>
          <a:lstStyle/>
          <a:p>
            <a:r>
              <a:rPr lang="en-GB" b="1" dirty="0" smtClean="0"/>
              <a:t>Talk about the characters in books</a:t>
            </a:r>
            <a:endParaRPr lang="en-GB" sz="800" b="1" dirty="0" smtClean="0"/>
          </a:p>
          <a:p>
            <a:r>
              <a:rPr lang="en-GB" b="1" dirty="0" smtClean="0"/>
              <a:t>Look at the different </a:t>
            </a:r>
            <a:r>
              <a:rPr lang="en-GB" b="1" dirty="0" err="1" smtClean="0"/>
              <a:t>emojis</a:t>
            </a:r>
            <a:r>
              <a:rPr lang="en-GB" b="1" dirty="0" smtClean="0"/>
              <a:t>  </a:t>
            </a:r>
          </a:p>
          <a:p>
            <a:r>
              <a:rPr lang="en-GB" b="1" dirty="0" smtClean="0"/>
              <a:t>Make </a:t>
            </a:r>
            <a:r>
              <a:rPr lang="en-GB" b="1" dirty="0"/>
              <a:t>some feelings cards </a:t>
            </a:r>
            <a:endParaRPr lang="en-GB" b="1" dirty="0" smtClean="0"/>
          </a:p>
          <a:p>
            <a:r>
              <a:rPr lang="en-GB" b="1" dirty="0" smtClean="0"/>
              <a:t>Watch </a:t>
            </a:r>
            <a:r>
              <a:rPr lang="en-GB" b="1" dirty="0"/>
              <a:t>the Disney Film inside out </a:t>
            </a:r>
            <a:r>
              <a:rPr lang="en-GB" b="1" dirty="0" smtClean="0"/>
              <a:t>together</a:t>
            </a:r>
            <a:endParaRPr lang="en-GB" b="1" dirty="0"/>
          </a:p>
          <a:p>
            <a:endParaRPr lang="en-GB" dirty="0" smtClean="0">
              <a:solidFill>
                <a:srgbClr val="7030A0"/>
              </a:solidFill>
            </a:endParaRPr>
          </a:p>
        </p:txBody>
      </p:sp>
      <p:pic>
        <p:nvPicPr>
          <p:cNvPr id="8196" name="Picture 4" descr="C:\Users\rebecca.price\AppData\Local\Microsoft\Windows\Temporary Internet Files\Content.IE5\AL8XV4PW\insideou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861048"/>
            <a:ext cx="7776864" cy="270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7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rPr>
              <a:t>More Strategies</a:t>
            </a:r>
            <a:endParaRPr lang="en-GB" b="1" dirty="0">
              <a:solidFill>
                <a:srgbClr val="00B0F0"/>
              </a:solidFill>
            </a:endParaRPr>
          </a:p>
        </p:txBody>
      </p:sp>
      <p:sp>
        <p:nvSpPr>
          <p:cNvPr id="3" name="Content Placeholder 2"/>
          <p:cNvSpPr>
            <a:spLocks noGrp="1"/>
          </p:cNvSpPr>
          <p:nvPr>
            <p:ph idx="1"/>
          </p:nvPr>
        </p:nvSpPr>
        <p:spPr>
          <a:xfrm>
            <a:off x="457200" y="1412776"/>
            <a:ext cx="8229600" cy="4713387"/>
          </a:xfrm>
        </p:spPr>
        <p:txBody>
          <a:bodyPr/>
          <a:lstStyle/>
          <a:p>
            <a:r>
              <a:rPr lang="en-GB" b="1" dirty="0" smtClean="0"/>
              <a:t>Absorbing activities</a:t>
            </a:r>
          </a:p>
          <a:p>
            <a:endParaRPr lang="en-GB" sz="1600" b="1" dirty="0"/>
          </a:p>
          <a:p>
            <a:r>
              <a:rPr lang="en-GB" b="1" dirty="0" smtClean="0"/>
              <a:t>Physical activity</a:t>
            </a:r>
          </a:p>
          <a:p>
            <a:endParaRPr lang="en-GB" sz="1600" b="1" dirty="0"/>
          </a:p>
          <a:p>
            <a:r>
              <a:rPr lang="en-GB" b="1" dirty="0" smtClean="0"/>
              <a:t>Self Talk</a:t>
            </a:r>
            <a:endParaRPr lang="en-GB" b="1" dirty="0"/>
          </a:p>
        </p:txBody>
      </p:sp>
      <p:pic>
        <p:nvPicPr>
          <p:cNvPr id="7173" name="Picture 5" descr="C:\Users\rebecca.price\AppData\Local\Microsoft\Windows\Temporary Internet Files\Content.IE5\RAW04CBV\CartoonKid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68960"/>
            <a:ext cx="806489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7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5014910"/>
          </a:xfrm>
        </p:spPr>
        <p:txBody>
          <a:bodyPr>
            <a:noAutofit/>
          </a:bodyPr>
          <a:lstStyle/>
          <a:p>
            <a:r>
              <a:rPr lang="en-GB" b="1" dirty="0" smtClean="0"/>
              <a:t>Is the anxiety developmentally appropriate? </a:t>
            </a:r>
          </a:p>
          <a:p>
            <a:endParaRPr lang="en-GB" sz="1000" b="1" dirty="0" smtClean="0"/>
          </a:p>
          <a:p>
            <a:r>
              <a:rPr lang="en-GB" b="1" dirty="0" smtClean="0">
                <a:solidFill>
                  <a:srgbClr val="0070C0"/>
                </a:solidFill>
              </a:rPr>
              <a:t>To what extent is the anxiety causing the child distress or interfering with his/her everyday functioning? </a:t>
            </a:r>
          </a:p>
          <a:p>
            <a:endParaRPr lang="en-GB" sz="1000" b="1" dirty="0" smtClean="0"/>
          </a:p>
          <a:p>
            <a:r>
              <a:rPr lang="en-GB" b="1" dirty="0" smtClean="0"/>
              <a:t>Is the child showing other symptoms – </a:t>
            </a:r>
            <a:r>
              <a:rPr lang="en-GB" b="1" dirty="0" err="1" smtClean="0"/>
              <a:t>e.g</a:t>
            </a:r>
            <a:r>
              <a:rPr lang="en-GB" b="1" dirty="0" smtClean="0"/>
              <a:t>, depression, weight loss/gain? </a:t>
            </a:r>
          </a:p>
          <a:p>
            <a:endParaRPr lang="en-GB" sz="1000" b="1" dirty="0"/>
          </a:p>
          <a:p>
            <a:r>
              <a:rPr lang="en-GB" b="1" dirty="0" smtClean="0">
                <a:solidFill>
                  <a:srgbClr val="0070C0"/>
                </a:solidFill>
              </a:rPr>
              <a:t>How do you usually respond to the anxiety?</a:t>
            </a:r>
          </a:p>
          <a:p>
            <a:pPr>
              <a:buNone/>
            </a:pPr>
            <a:endParaRPr lang="en-GB" sz="2800" dirty="0" smtClean="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sp>
        <p:nvSpPr>
          <p:cNvPr id="5" name="Title 4"/>
          <p:cNvSpPr>
            <a:spLocks noGrp="1"/>
          </p:cNvSpPr>
          <p:nvPr>
            <p:ph type="title"/>
          </p:nvPr>
        </p:nvSpPr>
        <p:spPr/>
        <p:txBody>
          <a:bodyPr/>
          <a:lstStyle/>
          <a:p>
            <a:pPr algn="l"/>
            <a:r>
              <a:rPr lang="en-GB" b="1" dirty="0" smtClean="0">
                <a:solidFill>
                  <a:srgbClr val="00B0F0"/>
                </a:solidFill>
              </a:rPr>
              <a:t>Things to consider…</a:t>
            </a:r>
            <a:endParaRPr lang="en-GB" b="1" dirty="0">
              <a:solidFill>
                <a:srgbClr val="00B0F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06888" cy="1143000"/>
          </a:xfrm>
        </p:spPr>
        <p:txBody>
          <a:bodyPr>
            <a:normAutofit fontScale="90000"/>
          </a:bodyPr>
          <a:lstStyle/>
          <a:p>
            <a:r>
              <a:rPr lang="en-GB" sz="4200" b="1" dirty="0" smtClean="0">
                <a:solidFill>
                  <a:srgbClr val="00B0F0"/>
                </a:solidFill>
              </a:rPr>
              <a:t>When to seek extra support from your GP</a:t>
            </a:r>
            <a:endParaRPr lang="en-GB" sz="4200" b="1" dirty="0">
              <a:solidFill>
                <a:srgbClr val="00B0F0"/>
              </a:solidFill>
            </a:endParaRPr>
          </a:p>
        </p:txBody>
      </p:sp>
      <p:sp>
        <p:nvSpPr>
          <p:cNvPr id="3" name="Content Placeholder 2"/>
          <p:cNvSpPr>
            <a:spLocks noGrp="1"/>
          </p:cNvSpPr>
          <p:nvPr>
            <p:ph idx="1"/>
          </p:nvPr>
        </p:nvSpPr>
        <p:spPr>
          <a:xfrm>
            <a:off x="457200" y="1628800"/>
            <a:ext cx="8229600" cy="4800596"/>
          </a:xfrm>
        </p:spPr>
        <p:txBody>
          <a:bodyPr>
            <a:normAutofit fontScale="92500"/>
          </a:bodyPr>
          <a:lstStyle/>
          <a:p>
            <a:r>
              <a:rPr lang="en-GB" sz="3000" b="1" dirty="0" smtClean="0"/>
              <a:t>Where anxiety has significant impact on daily life</a:t>
            </a:r>
          </a:p>
          <a:p>
            <a:pPr>
              <a:buNone/>
            </a:pPr>
            <a:endParaRPr lang="en-GB" sz="3000" b="1" dirty="0" smtClean="0"/>
          </a:p>
          <a:p>
            <a:pPr>
              <a:lnSpc>
                <a:spcPct val="80000"/>
              </a:lnSpc>
            </a:pPr>
            <a:r>
              <a:rPr lang="en-GB" sz="3000" b="1" dirty="0" smtClean="0"/>
              <a:t>When the child has multiple symptoms of anxiety</a:t>
            </a:r>
          </a:p>
          <a:p>
            <a:pPr>
              <a:lnSpc>
                <a:spcPct val="80000"/>
              </a:lnSpc>
              <a:buFont typeface="Arial" charset="0"/>
              <a:buNone/>
            </a:pPr>
            <a:endParaRPr lang="en-GB" sz="3000" b="1" dirty="0" smtClean="0"/>
          </a:p>
          <a:p>
            <a:pPr>
              <a:lnSpc>
                <a:spcPct val="80000"/>
              </a:lnSpc>
            </a:pPr>
            <a:r>
              <a:rPr lang="en-GB" sz="3000" b="1" dirty="0" smtClean="0"/>
              <a:t>When anxiety creates barriers to learning</a:t>
            </a:r>
          </a:p>
          <a:p>
            <a:pPr>
              <a:lnSpc>
                <a:spcPct val="80000"/>
              </a:lnSpc>
              <a:buFont typeface="Arial" charset="0"/>
              <a:buNone/>
            </a:pPr>
            <a:endParaRPr lang="en-GB" sz="3000" b="1" dirty="0" smtClean="0"/>
          </a:p>
          <a:p>
            <a:pPr>
              <a:lnSpc>
                <a:spcPct val="80000"/>
              </a:lnSpc>
            </a:pPr>
            <a:r>
              <a:rPr lang="en-GB" sz="3000" b="1" dirty="0" smtClean="0"/>
              <a:t>When the child or parent is very distressed by the symptom (s).</a:t>
            </a:r>
          </a:p>
          <a:p>
            <a:pPr>
              <a:lnSpc>
                <a:spcPct val="80000"/>
              </a:lnSpc>
              <a:buFont typeface="Arial" charset="0"/>
              <a:buNone/>
            </a:pPr>
            <a:endParaRPr lang="en-GB" sz="3000" b="1" dirty="0" smtClean="0"/>
          </a:p>
          <a:p>
            <a:pPr>
              <a:lnSpc>
                <a:spcPct val="80000"/>
              </a:lnSpc>
            </a:pPr>
            <a:r>
              <a:rPr lang="en-GB" sz="3000" b="1" dirty="0" smtClean="0"/>
              <a:t>Where there is felt to be risk of significant harm to the child or another person. </a:t>
            </a:r>
          </a:p>
          <a:p>
            <a:endParaRPr lang="en-GB" dirty="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11266" name="Picture 2" descr="C:\Users\rebecca.price\AppData\Local\Microsoft\Windows\Temporary Internet Files\Content.IE5\HD7TAYSR\cartoon-doctor[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40741"/>
            <a:ext cx="1650743" cy="1460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14282" y="1857364"/>
            <a:ext cx="4138674" cy="3911609"/>
          </a:xfrm>
        </p:spPr>
        <p:txBody>
          <a:bodyPr>
            <a:normAutofit/>
          </a:bodyPr>
          <a:lstStyle/>
          <a:p>
            <a:pPr>
              <a:buNone/>
            </a:pPr>
            <a:r>
              <a:rPr lang="en-GB" b="1" dirty="0" smtClean="0"/>
              <a:t>     </a:t>
            </a:r>
            <a:endParaRPr lang="en-GB" dirty="0"/>
          </a:p>
        </p:txBody>
      </p:sp>
      <p:pic>
        <p:nvPicPr>
          <p:cNvPr id="10242" name="Picture 2" descr="C:\Users\rebecca.price\AppData\Local\Microsoft\Windows\Temporary Internet Files\Content.IE5\9TI4VUXY\depositphotos_4439888-Question-Marks-Around-Wo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496944" cy="5976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3056"/>
            <a:ext cx="8229600" cy="2448272"/>
          </a:xfrm>
        </p:spPr>
        <p:txBody>
          <a:bodyPr>
            <a:normAutofit/>
          </a:bodyPr>
          <a:lstStyle/>
          <a:p>
            <a:pPr marL="0" indent="0" algn="ctr">
              <a:buNone/>
            </a:pPr>
            <a:r>
              <a:rPr lang="en-GB" sz="5400" b="1" dirty="0" smtClean="0"/>
              <a:t>&amp;</a:t>
            </a:r>
          </a:p>
          <a:p>
            <a:pPr marL="0" indent="0" algn="ctr">
              <a:buNone/>
            </a:pPr>
            <a:r>
              <a:rPr lang="en-GB" sz="4400" b="1" dirty="0" smtClean="0"/>
              <a:t>Please f</a:t>
            </a:r>
            <a:r>
              <a:rPr lang="en-GB" sz="4400" b="1" dirty="0" smtClean="0"/>
              <a:t>eel </a:t>
            </a:r>
            <a:r>
              <a:rPr lang="en-GB" sz="4400" b="1" dirty="0" smtClean="0"/>
              <a:t>free to ask questions </a:t>
            </a:r>
          </a:p>
          <a:p>
            <a:endParaRPr lang="en-GB" dirty="0"/>
          </a:p>
        </p:txBody>
      </p:sp>
      <p:pic>
        <p:nvPicPr>
          <p:cNvPr id="12291" name="Picture 3" descr="C:\Users\rebecca.price\AppData\Local\Microsoft\Windows\Temporary Internet Files\Content.IE5\AL8XV4PW\welcome-y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6672"/>
            <a:ext cx="741682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2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543428" cy="1143000"/>
          </a:xfrm>
        </p:spPr>
        <p:txBody>
          <a:bodyPr>
            <a:normAutofit fontScale="90000"/>
          </a:bodyPr>
          <a:lstStyle/>
          <a:p>
            <a:r>
              <a:rPr lang="en-GB" b="1" dirty="0" smtClean="0">
                <a:solidFill>
                  <a:srgbClr val="00B0F0"/>
                </a:solidFill>
              </a:rPr>
              <a:t>What we will cover in this session</a:t>
            </a:r>
            <a:endParaRPr lang="en-GB" b="1" dirty="0">
              <a:solidFill>
                <a:srgbClr val="00B0F0"/>
              </a:solidFill>
            </a:endParaRPr>
          </a:p>
        </p:txBody>
      </p:sp>
      <p:sp>
        <p:nvSpPr>
          <p:cNvPr id="5" name="Content Placeholder 4"/>
          <p:cNvSpPr>
            <a:spLocks noGrp="1"/>
          </p:cNvSpPr>
          <p:nvPr>
            <p:ph idx="1"/>
          </p:nvPr>
        </p:nvSpPr>
        <p:spPr>
          <a:xfrm>
            <a:off x="457200" y="1772816"/>
            <a:ext cx="8229600" cy="4353347"/>
          </a:xfrm>
        </p:spPr>
        <p:txBody>
          <a:bodyPr>
            <a:normAutofit/>
          </a:bodyPr>
          <a:lstStyle/>
          <a:p>
            <a:pPr>
              <a:buNone/>
            </a:pPr>
            <a:r>
              <a:rPr lang="en-GB" dirty="0"/>
              <a:t>•	</a:t>
            </a:r>
            <a:r>
              <a:rPr lang="en-GB" dirty="0" smtClean="0"/>
              <a:t>Understanding </a:t>
            </a:r>
            <a:r>
              <a:rPr lang="en-GB" dirty="0"/>
              <a:t>what anxiety </a:t>
            </a:r>
            <a:r>
              <a:rPr lang="en-GB" dirty="0" smtClean="0"/>
              <a:t>is</a:t>
            </a:r>
          </a:p>
          <a:p>
            <a:pPr>
              <a:buNone/>
            </a:pPr>
            <a:endParaRPr lang="en-GB" sz="2400" dirty="0"/>
          </a:p>
          <a:p>
            <a:pPr>
              <a:buNone/>
            </a:pPr>
            <a:endParaRPr lang="en-GB" sz="1000" dirty="0"/>
          </a:p>
          <a:p>
            <a:pPr>
              <a:buNone/>
            </a:pPr>
            <a:r>
              <a:rPr lang="en-GB" dirty="0"/>
              <a:t>•	S</a:t>
            </a:r>
            <a:r>
              <a:rPr lang="en-GB" dirty="0" smtClean="0"/>
              <a:t>ome basic </a:t>
            </a:r>
            <a:r>
              <a:rPr lang="en-GB" dirty="0"/>
              <a:t>strategies </a:t>
            </a:r>
            <a:r>
              <a:rPr lang="en-GB" dirty="0" smtClean="0"/>
              <a:t>to help manage symptoms of anxiety</a:t>
            </a:r>
          </a:p>
          <a:p>
            <a:pPr>
              <a:buNone/>
            </a:pPr>
            <a:endParaRPr lang="en-GB" sz="2400" dirty="0" smtClean="0"/>
          </a:p>
          <a:p>
            <a:pPr>
              <a:buNone/>
            </a:pPr>
            <a:endParaRPr lang="en-GB" sz="1000" dirty="0" smtClean="0"/>
          </a:p>
          <a:p>
            <a:r>
              <a:rPr lang="en-GB" dirty="0" smtClean="0"/>
              <a:t>When to ask for extra support</a:t>
            </a:r>
            <a:endParaRPr lang="en-GB" dirty="0"/>
          </a:p>
          <a:p>
            <a:pPr>
              <a:buNone/>
            </a:pPr>
            <a:endParaRPr lang="en-GB" dirty="0" smtClean="0"/>
          </a:p>
          <a:p>
            <a:endParaRPr lang="en-GB" dirty="0" smtClean="0"/>
          </a:p>
          <a:p>
            <a:endParaRPr lang="en-GB" dirty="0"/>
          </a:p>
        </p:txBody>
      </p:sp>
      <p:pic>
        <p:nvPicPr>
          <p:cNvPr id="6"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13318" name="Picture 6" descr="C:\Users\rebecca.price\AppData\Local\Microsoft\Windows\Temporary Internet Files\Content.IE5\9TI4VUXY\helpim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0753">
            <a:off x="6506802" y="3957921"/>
            <a:ext cx="2244960" cy="1956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996952"/>
            <a:ext cx="3456384" cy="2880320"/>
          </a:xfrm>
          <a:prstGeom prst="rect">
            <a:avLst/>
          </a:prstGeom>
        </p:spPr>
      </p:pic>
      <p:sp>
        <p:nvSpPr>
          <p:cNvPr id="2" name="Title 1"/>
          <p:cNvSpPr>
            <a:spLocks noGrp="1"/>
          </p:cNvSpPr>
          <p:nvPr>
            <p:ph type="title"/>
          </p:nvPr>
        </p:nvSpPr>
        <p:spPr>
          <a:xfrm>
            <a:off x="216064" y="476672"/>
            <a:ext cx="5045075" cy="1143000"/>
          </a:xfrm>
        </p:spPr>
        <p:txBody>
          <a:bodyPr/>
          <a:lstStyle/>
          <a:p>
            <a:r>
              <a:rPr lang="en-GB" b="1" dirty="0">
                <a:solidFill>
                  <a:srgbClr val="00B0F0"/>
                </a:solidFill>
              </a:rPr>
              <a:t>What is Anxiety?</a:t>
            </a:r>
            <a:endParaRPr lang="en-GB" dirty="0"/>
          </a:p>
        </p:txBody>
      </p:sp>
      <p:sp>
        <p:nvSpPr>
          <p:cNvPr id="3" name="Content Placeholder 2"/>
          <p:cNvSpPr>
            <a:spLocks noGrp="1"/>
          </p:cNvSpPr>
          <p:nvPr>
            <p:ph sz="half" idx="1"/>
          </p:nvPr>
        </p:nvSpPr>
        <p:spPr>
          <a:xfrm>
            <a:off x="755576" y="1484784"/>
            <a:ext cx="3888432" cy="4641379"/>
          </a:xfrm>
        </p:spPr>
        <p:txBody>
          <a:bodyPr/>
          <a:lstStyle/>
          <a:p>
            <a:pPr marL="0" indent="0">
              <a:buNone/>
            </a:pPr>
            <a:r>
              <a:rPr lang="en-GB" dirty="0" smtClean="0"/>
              <a:t> </a:t>
            </a:r>
          </a:p>
          <a:p>
            <a:pPr marL="0" indent="0">
              <a:buNone/>
            </a:pPr>
            <a:r>
              <a:rPr lang="en-GB" dirty="0"/>
              <a:t> </a:t>
            </a:r>
            <a:r>
              <a:rPr lang="en-GB" dirty="0" smtClean="0"/>
              <a:t>     </a:t>
            </a:r>
            <a:r>
              <a:rPr lang="en-GB" sz="3600" b="1" dirty="0" smtClean="0"/>
              <a:t>Fight / flight</a:t>
            </a:r>
          </a:p>
          <a:p>
            <a:endParaRPr lang="en-GB" dirty="0"/>
          </a:p>
          <a:p>
            <a:pPr marL="0" indent="0">
              <a:buNone/>
            </a:pPr>
            <a:endParaRPr lang="en-GB" dirty="0" smtClean="0"/>
          </a:p>
          <a:p>
            <a:pPr marL="0" indent="0">
              <a:buNone/>
            </a:pPr>
            <a:endParaRPr lang="en-GB" dirty="0" smtClean="0"/>
          </a:p>
        </p:txBody>
      </p:sp>
      <p:sp>
        <p:nvSpPr>
          <p:cNvPr id="7" name="Content Placeholder 6"/>
          <p:cNvSpPr>
            <a:spLocks noGrp="1"/>
          </p:cNvSpPr>
          <p:nvPr>
            <p:ph sz="half" idx="2"/>
          </p:nvPr>
        </p:nvSpPr>
        <p:spPr>
          <a:xfrm>
            <a:off x="4644008" y="1628800"/>
            <a:ext cx="4042792" cy="4497363"/>
          </a:xfrm>
        </p:spPr>
        <p:txBody>
          <a:bodyPr/>
          <a:lstStyle/>
          <a:p>
            <a:pPr marL="0" indent="0">
              <a:buNone/>
            </a:pPr>
            <a:endParaRPr lang="en-GB" dirty="0" smtClean="0"/>
          </a:p>
          <a:p>
            <a:pPr marL="0" indent="0">
              <a:buNone/>
            </a:pPr>
            <a:r>
              <a:rPr lang="en-GB" dirty="0"/>
              <a:t> </a:t>
            </a:r>
            <a:r>
              <a:rPr lang="en-GB" dirty="0" smtClean="0"/>
              <a:t>       </a:t>
            </a:r>
            <a:r>
              <a:rPr lang="en-GB" sz="3600" b="1" dirty="0" smtClean="0"/>
              <a:t>Caveman </a:t>
            </a:r>
            <a:r>
              <a:rPr lang="en-GB" sz="3600" b="1" dirty="0"/>
              <a:t>story </a:t>
            </a:r>
          </a:p>
          <a:p>
            <a:endParaRPr lang="en-GB" dirty="0"/>
          </a:p>
        </p:txBody>
      </p:sp>
      <p:pic>
        <p:nvPicPr>
          <p:cNvPr id="4" name="Picture 4" descr="swyp-logo.png"/>
          <p:cNvPicPr>
            <a:picLocks noChangeAspect="1"/>
          </p:cNvPicPr>
          <p:nvPr/>
        </p:nvPicPr>
        <p:blipFill>
          <a:blip r:embed="rId4"/>
          <a:srcRect/>
          <a:stretch>
            <a:fillRect/>
          </a:stretch>
        </p:blipFill>
        <p:spPr bwMode="auto">
          <a:xfrm>
            <a:off x="5502275" y="214313"/>
            <a:ext cx="3419475" cy="714375"/>
          </a:xfrm>
          <a:prstGeom prst="rect">
            <a:avLst/>
          </a:prstGeom>
          <a:noFill/>
          <a:ln w="9525">
            <a:noFill/>
            <a:miter lim="800000"/>
            <a:headEnd/>
            <a:tailEnd/>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3140968"/>
            <a:ext cx="3240360" cy="2736304"/>
          </a:xfrm>
          <a:prstGeom prst="rect">
            <a:avLst/>
          </a:prstGeom>
        </p:spPr>
      </p:pic>
    </p:spTree>
    <p:extLst>
      <p:ext uri="{BB962C8B-B14F-4D97-AF65-F5344CB8AC3E}">
        <p14:creationId xmlns:p14="http://schemas.microsoft.com/office/powerpoint/2010/main" val="404177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7676" cy="1143000"/>
          </a:xfrm>
        </p:spPr>
        <p:txBody>
          <a:bodyPr/>
          <a:lstStyle/>
          <a:p>
            <a:r>
              <a:rPr lang="en-GB" b="1" dirty="0" smtClean="0">
                <a:solidFill>
                  <a:srgbClr val="00B0F0"/>
                </a:solidFill>
              </a:rPr>
              <a:t>What is Anxiety?</a:t>
            </a:r>
            <a:endParaRPr lang="en-GB" b="1" dirty="0">
              <a:solidFill>
                <a:srgbClr val="00B0F0"/>
              </a:solidFill>
            </a:endParaRPr>
          </a:p>
        </p:txBody>
      </p:sp>
      <p:sp>
        <p:nvSpPr>
          <p:cNvPr id="3" name="Content Placeholder 2"/>
          <p:cNvSpPr>
            <a:spLocks noGrp="1"/>
          </p:cNvSpPr>
          <p:nvPr>
            <p:ph idx="1"/>
          </p:nvPr>
        </p:nvSpPr>
        <p:spPr>
          <a:xfrm>
            <a:off x="382434" y="1412776"/>
            <a:ext cx="8539316" cy="2952328"/>
          </a:xfrm>
        </p:spPr>
        <p:txBody>
          <a:bodyPr/>
          <a:lstStyle/>
          <a:p>
            <a:pPr>
              <a:buNone/>
            </a:pPr>
            <a:r>
              <a:rPr lang="en-GB" dirty="0" smtClean="0"/>
              <a:t>    </a:t>
            </a:r>
            <a:endParaRPr lang="en-GB" sz="4400" b="1" i="1" dirty="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2051" name="Picture 3" descr="C:\Users\rebecca.price\AppData\Local\Microsoft\Windows\Temporary Internet Files\Content.IE5\AL8XV4PW\felicidad_(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772816"/>
            <a:ext cx="6552728"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14313"/>
            <a:ext cx="5322763" cy="1054447"/>
          </a:xfrm>
        </p:spPr>
        <p:txBody>
          <a:bodyPr>
            <a:normAutofit/>
          </a:bodyPr>
          <a:lstStyle/>
          <a:p>
            <a:r>
              <a:rPr lang="en-GB" b="1" dirty="0" smtClean="0">
                <a:solidFill>
                  <a:srgbClr val="00B0F0"/>
                </a:solidFill>
              </a:rPr>
              <a:t>Types of Anxiety </a:t>
            </a:r>
            <a:endParaRPr lang="en-GB" b="1" dirty="0">
              <a:solidFill>
                <a:srgbClr val="00B0F0"/>
              </a:solidFill>
            </a:endParaRPr>
          </a:p>
        </p:txBody>
      </p:sp>
      <p:sp>
        <p:nvSpPr>
          <p:cNvPr id="3" name="Content Placeholder 2"/>
          <p:cNvSpPr>
            <a:spLocks noGrp="1"/>
          </p:cNvSpPr>
          <p:nvPr>
            <p:ph sz="half" idx="1"/>
          </p:nvPr>
        </p:nvSpPr>
        <p:spPr>
          <a:xfrm>
            <a:off x="457200" y="1556792"/>
            <a:ext cx="8075240" cy="4968552"/>
          </a:xfrm>
        </p:spPr>
        <p:txBody>
          <a:bodyPr>
            <a:normAutofit/>
          </a:bodyPr>
          <a:lstStyle/>
          <a:p>
            <a:pPr marL="0" indent="0">
              <a:buNone/>
            </a:pPr>
            <a:r>
              <a:rPr lang="en-GB" sz="2900" dirty="0" smtClean="0"/>
              <a:t>                       Generalised Anxiety Disorder </a:t>
            </a:r>
          </a:p>
          <a:p>
            <a:pPr>
              <a:buNone/>
            </a:pPr>
            <a:endParaRPr lang="en-GB" sz="2900" dirty="0" smtClean="0"/>
          </a:p>
          <a:p>
            <a:pPr marL="0" indent="0">
              <a:buNone/>
            </a:pPr>
            <a:r>
              <a:rPr lang="en-GB" sz="2900" dirty="0" smtClean="0"/>
              <a:t>                  </a:t>
            </a:r>
          </a:p>
          <a:p>
            <a:pPr marL="0" indent="0">
              <a:buNone/>
            </a:pPr>
            <a:r>
              <a:rPr lang="en-GB" sz="2900" dirty="0"/>
              <a:t> </a:t>
            </a:r>
            <a:r>
              <a:rPr lang="en-GB" sz="2900" dirty="0" smtClean="0"/>
              <a:t>                    Separation Anxiety</a:t>
            </a:r>
          </a:p>
          <a:p>
            <a:pPr>
              <a:buNone/>
            </a:pPr>
            <a:endParaRPr lang="en-GB" sz="2900" dirty="0" smtClean="0"/>
          </a:p>
          <a:p>
            <a:pPr marL="0" indent="0">
              <a:buNone/>
            </a:pPr>
            <a:endParaRPr lang="en-GB" sz="2900" dirty="0" smtClean="0"/>
          </a:p>
          <a:p>
            <a:pPr marL="0" indent="0">
              <a:buNone/>
            </a:pPr>
            <a:r>
              <a:rPr lang="en-GB" sz="2900" dirty="0" smtClean="0"/>
              <a:t>                                                 School Phobia</a:t>
            </a:r>
          </a:p>
          <a:p>
            <a:pPr>
              <a:buNone/>
            </a:pPr>
            <a:endParaRPr lang="en-GB" sz="2900" dirty="0" smtClean="0"/>
          </a:p>
          <a:p>
            <a:pPr marL="0" indent="0">
              <a:buNone/>
            </a:pPr>
            <a:r>
              <a:rPr lang="en-GB" sz="2900" dirty="0" smtClean="0"/>
              <a:t>                       Social Anxiety</a:t>
            </a:r>
          </a:p>
          <a:p>
            <a:pPr marL="0" indent="0">
              <a:buNone/>
            </a:pPr>
            <a:endParaRPr lang="en-GB" sz="2900" dirty="0" smtClean="0"/>
          </a:p>
          <a:p>
            <a:endParaRPr lang="en-GB" sz="3300" dirty="0" smtClean="0"/>
          </a:p>
          <a:p>
            <a:pPr>
              <a:buNone/>
            </a:pPr>
            <a:endParaRPr lang="en-GB" sz="3800" dirty="0" smtClean="0"/>
          </a:p>
          <a:p>
            <a:endParaRPr lang="en-GB" dirty="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65" y="1468290"/>
            <a:ext cx="2065261" cy="21047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2512603"/>
            <a:ext cx="1513242" cy="16887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4101824"/>
            <a:ext cx="2035366" cy="15030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9678" t="6452" r="8646" b="50000"/>
          <a:stretch/>
        </p:blipFill>
        <p:spPr>
          <a:xfrm>
            <a:off x="827584" y="5157191"/>
            <a:ext cx="1544085" cy="13193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90864" cy="1143000"/>
          </a:xfrm>
        </p:spPr>
        <p:txBody>
          <a:bodyPr>
            <a:normAutofit fontScale="90000"/>
          </a:bodyPr>
          <a:lstStyle/>
          <a:p>
            <a:r>
              <a:rPr lang="en-GB" b="1" dirty="0">
                <a:solidFill>
                  <a:srgbClr val="00B0F0"/>
                </a:solidFill>
              </a:rPr>
              <a:t>Types of Anxiety Disorders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                                                  </a:t>
            </a:r>
          </a:p>
          <a:p>
            <a:pPr marL="0" indent="0">
              <a:buNone/>
            </a:pPr>
            <a:r>
              <a:rPr lang="en-GB" dirty="0"/>
              <a:t> </a:t>
            </a:r>
            <a:r>
              <a:rPr lang="en-GB" dirty="0" smtClean="0"/>
              <a:t>                                                 Phobias</a:t>
            </a:r>
            <a:endParaRPr lang="en-GB" dirty="0"/>
          </a:p>
          <a:p>
            <a:pPr marL="0" indent="0">
              <a:buNone/>
            </a:pPr>
            <a:r>
              <a:rPr lang="en-GB" dirty="0" smtClean="0"/>
              <a:t>                 Panic </a:t>
            </a:r>
            <a:r>
              <a:rPr lang="en-GB" dirty="0"/>
              <a:t>Disorder</a:t>
            </a:r>
          </a:p>
          <a:p>
            <a:pPr>
              <a:buNone/>
            </a:pPr>
            <a:endParaRPr lang="en-GB" dirty="0"/>
          </a:p>
          <a:p>
            <a:pPr marL="0" indent="0">
              <a:buNone/>
            </a:pPr>
            <a:r>
              <a:rPr lang="en-GB" dirty="0" smtClean="0"/>
              <a:t>                                                </a:t>
            </a:r>
          </a:p>
          <a:p>
            <a:pPr marL="0" indent="0">
              <a:buNone/>
            </a:pPr>
            <a:r>
              <a:rPr lang="en-GB" dirty="0"/>
              <a:t> </a:t>
            </a:r>
            <a:r>
              <a:rPr lang="en-GB" dirty="0" smtClean="0"/>
              <a:t>                                                  OCD</a:t>
            </a:r>
            <a:endParaRPr lang="en-GB" dirty="0"/>
          </a:p>
          <a:p>
            <a:pPr>
              <a:buNone/>
            </a:pPr>
            <a:endParaRPr lang="en-GB" dirty="0"/>
          </a:p>
          <a:p>
            <a:pPr marL="0" indent="0">
              <a:buNone/>
            </a:pPr>
            <a:r>
              <a:rPr lang="en-GB" dirty="0" smtClean="0"/>
              <a:t>                         PTSD</a:t>
            </a:r>
            <a:endParaRPr lang="en-GB" dirty="0"/>
          </a:p>
          <a:p>
            <a:endParaRPr lang="en-GB" dirty="0"/>
          </a:p>
        </p:txBody>
      </p:sp>
      <p:pic>
        <p:nvPicPr>
          <p:cNvPr id="4" name="Picture 4" descr="swyp-logo.png"/>
          <p:cNvPicPr>
            <a:picLocks noChangeAspect="1"/>
          </p:cNvPicPr>
          <p:nvPr/>
        </p:nvPicPr>
        <p:blipFill>
          <a:blip r:embed="rId3"/>
          <a:srcRect/>
          <a:stretch>
            <a:fillRect/>
          </a:stretch>
        </p:blipFill>
        <p:spPr bwMode="auto">
          <a:xfrm>
            <a:off x="5502275" y="197352"/>
            <a:ext cx="3419475" cy="714375"/>
          </a:xfrm>
          <a:prstGeom prst="rect">
            <a:avLst/>
          </a:prstGeom>
          <a:noFill/>
          <a:ln w="9525">
            <a:noFill/>
            <a:miter lim="800000"/>
            <a:headEnd/>
            <a:tailEnd/>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22417" y="1248770"/>
            <a:ext cx="1982031" cy="202074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4277" r="13054"/>
          <a:stretch/>
        </p:blipFill>
        <p:spPr>
          <a:xfrm>
            <a:off x="222815" y="2122860"/>
            <a:ext cx="1904362" cy="19369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0719" y="3695928"/>
            <a:ext cx="2162403" cy="220244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548" y="4797152"/>
            <a:ext cx="2081808" cy="1561356"/>
          </a:xfrm>
          <a:prstGeom prst="rect">
            <a:avLst/>
          </a:prstGeom>
        </p:spPr>
      </p:pic>
    </p:spTree>
    <p:extLst>
      <p:ext uri="{BB962C8B-B14F-4D97-AF65-F5344CB8AC3E}">
        <p14:creationId xmlns:p14="http://schemas.microsoft.com/office/powerpoint/2010/main" val="43187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00552" cy="1143000"/>
          </a:xfrm>
        </p:spPr>
        <p:txBody>
          <a:bodyPr>
            <a:normAutofit fontScale="90000"/>
          </a:bodyPr>
          <a:lstStyle/>
          <a:p>
            <a:r>
              <a:rPr lang="en-GB" b="1" dirty="0" smtClean="0">
                <a:solidFill>
                  <a:srgbClr val="00B0F0"/>
                </a:solidFill>
              </a:rPr>
              <a:t>How Does Anxiety Develop?</a:t>
            </a:r>
            <a:endParaRPr lang="en-GB" b="1"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a:lnSpc>
                <a:spcPct val="160000"/>
              </a:lnSpc>
            </a:pPr>
            <a:r>
              <a:rPr lang="en-GB" sz="3000" b="1" dirty="0" smtClean="0"/>
              <a:t>There is no one cause for anxiety </a:t>
            </a:r>
          </a:p>
          <a:p>
            <a:pPr>
              <a:lnSpc>
                <a:spcPct val="160000"/>
              </a:lnSpc>
            </a:pPr>
            <a:r>
              <a:rPr lang="en-GB" sz="3000" b="1" dirty="0" smtClean="0"/>
              <a:t>Different children respond differently to similar experiences</a:t>
            </a:r>
          </a:p>
          <a:p>
            <a:pPr>
              <a:lnSpc>
                <a:spcPct val="160000"/>
              </a:lnSpc>
            </a:pPr>
            <a:r>
              <a:rPr lang="en-GB" sz="3000" b="1" dirty="0" smtClean="0"/>
              <a:t>Genetics</a:t>
            </a:r>
          </a:p>
          <a:p>
            <a:pPr>
              <a:lnSpc>
                <a:spcPct val="160000"/>
              </a:lnSpc>
            </a:pPr>
            <a:r>
              <a:rPr lang="en-GB" sz="3000" b="1" dirty="0" smtClean="0"/>
              <a:t>Learning/Modelling</a:t>
            </a:r>
          </a:p>
          <a:p>
            <a:pPr>
              <a:lnSpc>
                <a:spcPct val="160000"/>
              </a:lnSpc>
            </a:pPr>
            <a:r>
              <a:rPr lang="en-GB" sz="3000" b="1" dirty="0" smtClean="0"/>
              <a:t>Core </a:t>
            </a:r>
            <a:r>
              <a:rPr lang="en-GB" sz="3000" b="1" dirty="0"/>
              <a:t>beliefs</a:t>
            </a:r>
          </a:p>
          <a:p>
            <a:pPr>
              <a:lnSpc>
                <a:spcPct val="160000"/>
              </a:lnSpc>
            </a:pPr>
            <a:r>
              <a:rPr lang="en-GB" sz="3000" b="1" dirty="0"/>
              <a:t>Triggers in the </a:t>
            </a:r>
            <a:r>
              <a:rPr lang="en-GB" sz="3000" b="1" dirty="0" smtClean="0"/>
              <a:t>past</a:t>
            </a:r>
          </a:p>
          <a:p>
            <a:pPr>
              <a:lnSpc>
                <a:spcPct val="160000"/>
              </a:lnSpc>
            </a:pPr>
            <a:r>
              <a:rPr lang="en-GB" sz="3000" b="1" dirty="0" smtClean="0"/>
              <a:t>Brain Biochemistry</a:t>
            </a:r>
          </a:p>
          <a:p>
            <a:pPr>
              <a:lnSpc>
                <a:spcPct val="160000"/>
              </a:lnSpc>
            </a:pPr>
            <a:r>
              <a:rPr lang="en-GB" sz="3000" b="1" dirty="0" smtClean="0"/>
              <a:t>Fight or Flight Mechanism</a:t>
            </a:r>
          </a:p>
          <a:p>
            <a:pPr>
              <a:buNone/>
            </a:pPr>
            <a:endParaRPr lang="en-GB" dirty="0" smtClean="0"/>
          </a:p>
          <a:p>
            <a:endParaRPr lang="en-GB" dirty="0" smtClean="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pic>
        <p:nvPicPr>
          <p:cNvPr id="3074" name="Picture 2" descr="C:\Users\rebecca.price\AppData\Local\Microsoft\Windows\Temporary Internet Files\Content.IE5\AL8XV4PW\Anxiety-wor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3" y="2708920"/>
            <a:ext cx="4742709"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313"/>
            <a:ext cx="4900618" cy="917596"/>
          </a:xfrm>
        </p:spPr>
        <p:txBody>
          <a:bodyPr>
            <a:normAutofit fontScale="90000"/>
          </a:bodyPr>
          <a:lstStyle/>
          <a:p>
            <a:r>
              <a:rPr lang="en-GB" b="1" dirty="0" smtClean="0">
                <a:solidFill>
                  <a:srgbClr val="00B0F0"/>
                </a:solidFill>
              </a:rPr>
              <a:t>Anxiety Symptoms: Behavioural</a:t>
            </a:r>
            <a:endParaRPr lang="en-GB" b="1" dirty="0">
              <a:solidFill>
                <a:srgbClr val="00B0F0"/>
              </a:solidFill>
            </a:endParaRPr>
          </a:p>
        </p:txBody>
      </p:sp>
      <p:sp>
        <p:nvSpPr>
          <p:cNvPr id="6" name="Content Placeholder 5"/>
          <p:cNvSpPr>
            <a:spLocks noGrp="1"/>
          </p:cNvSpPr>
          <p:nvPr>
            <p:ph sz="half" idx="1"/>
          </p:nvPr>
        </p:nvSpPr>
        <p:spPr>
          <a:xfrm>
            <a:off x="251520" y="1556792"/>
            <a:ext cx="4536504" cy="5158356"/>
          </a:xfrm>
        </p:spPr>
        <p:txBody>
          <a:bodyPr>
            <a:normAutofit fontScale="32500" lnSpcReduction="20000"/>
          </a:bodyPr>
          <a:lstStyle/>
          <a:p>
            <a:r>
              <a:rPr lang="en-GB" sz="5500" dirty="0" smtClean="0"/>
              <a:t>Seeks </a:t>
            </a:r>
            <a:r>
              <a:rPr lang="en-GB" sz="5500" dirty="0"/>
              <a:t>reassurance often	</a:t>
            </a:r>
            <a:endParaRPr lang="en-GB" sz="5500" dirty="0" smtClean="0"/>
          </a:p>
          <a:p>
            <a:pPr>
              <a:buNone/>
            </a:pPr>
            <a:endParaRPr lang="en-GB" sz="5500" dirty="0"/>
          </a:p>
          <a:p>
            <a:r>
              <a:rPr lang="en-GB" sz="5500" dirty="0" smtClean="0"/>
              <a:t>Avoids situations</a:t>
            </a:r>
          </a:p>
          <a:p>
            <a:pPr>
              <a:buNone/>
            </a:pPr>
            <a:endParaRPr lang="en-GB" sz="5500" dirty="0"/>
          </a:p>
          <a:p>
            <a:r>
              <a:rPr lang="en-GB" sz="5500" dirty="0" smtClean="0"/>
              <a:t>Tries </a:t>
            </a:r>
            <a:r>
              <a:rPr lang="en-GB" sz="5500" dirty="0"/>
              <a:t>to get others to do the things they are worried about	</a:t>
            </a:r>
            <a:endParaRPr lang="en-GB" sz="5500" dirty="0" smtClean="0"/>
          </a:p>
          <a:p>
            <a:pPr>
              <a:buNone/>
            </a:pPr>
            <a:endParaRPr lang="en-GB" sz="5500" dirty="0"/>
          </a:p>
          <a:p>
            <a:r>
              <a:rPr lang="en-GB" sz="5500" dirty="0" smtClean="0"/>
              <a:t>Tells </a:t>
            </a:r>
            <a:r>
              <a:rPr lang="en-GB" sz="5500" dirty="0"/>
              <a:t>you they have physical pains	</a:t>
            </a:r>
            <a:endParaRPr lang="en-GB" sz="5500" dirty="0" smtClean="0"/>
          </a:p>
          <a:p>
            <a:pPr>
              <a:buNone/>
            </a:pPr>
            <a:endParaRPr lang="en-GB" sz="5500" dirty="0"/>
          </a:p>
          <a:p>
            <a:r>
              <a:rPr lang="en-GB" sz="5500" dirty="0" smtClean="0"/>
              <a:t>Dislikes </a:t>
            </a:r>
            <a:r>
              <a:rPr lang="en-GB" sz="5500" dirty="0"/>
              <a:t>taking risks or trying new things </a:t>
            </a:r>
            <a:endParaRPr lang="en-GB" sz="5500" dirty="0" smtClean="0"/>
          </a:p>
          <a:p>
            <a:pPr>
              <a:buNone/>
            </a:pPr>
            <a:endParaRPr lang="en-GB" sz="5500" dirty="0"/>
          </a:p>
          <a:p>
            <a:r>
              <a:rPr lang="en-GB" sz="5500" dirty="0" smtClean="0"/>
              <a:t>Has </a:t>
            </a:r>
            <a:r>
              <a:rPr lang="en-GB" sz="5500" dirty="0"/>
              <a:t>lots of </a:t>
            </a:r>
            <a:r>
              <a:rPr lang="en-GB" sz="5500" dirty="0" smtClean="0"/>
              <a:t>fears or worries</a:t>
            </a:r>
          </a:p>
          <a:p>
            <a:pPr>
              <a:buNone/>
            </a:pPr>
            <a:r>
              <a:rPr lang="en-GB" sz="5500" dirty="0"/>
              <a:t>	</a:t>
            </a:r>
          </a:p>
          <a:p>
            <a:r>
              <a:rPr lang="en-GB" sz="5500" dirty="0" smtClean="0"/>
              <a:t>Gets </a:t>
            </a:r>
            <a:r>
              <a:rPr lang="en-GB" sz="5500" dirty="0"/>
              <a:t>upset </a:t>
            </a:r>
            <a:r>
              <a:rPr lang="en-GB" sz="5500" dirty="0" smtClean="0"/>
              <a:t>easily</a:t>
            </a:r>
          </a:p>
          <a:p>
            <a:pPr>
              <a:buNone/>
            </a:pPr>
            <a:r>
              <a:rPr lang="en-GB" sz="5500" dirty="0"/>
              <a:t>	</a:t>
            </a:r>
            <a:endParaRPr lang="en-GB" sz="5500" dirty="0" smtClean="0"/>
          </a:p>
          <a:p>
            <a:r>
              <a:rPr lang="en-GB" sz="5500" dirty="0" smtClean="0"/>
              <a:t>Disruptive / aggressive behaviours</a:t>
            </a:r>
          </a:p>
          <a:p>
            <a:endParaRPr lang="en-GB" dirty="0" smtClean="0"/>
          </a:p>
          <a:p>
            <a:endParaRPr lang="en-GB" dirty="0"/>
          </a:p>
          <a:p>
            <a:endParaRPr lang="en-GB" dirty="0"/>
          </a:p>
        </p:txBody>
      </p:sp>
      <p:sp>
        <p:nvSpPr>
          <p:cNvPr id="7" name="Content Placeholder 6"/>
          <p:cNvSpPr>
            <a:spLocks noGrp="1"/>
          </p:cNvSpPr>
          <p:nvPr>
            <p:ph sz="half" idx="2"/>
          </p:nvPr>
        </p:nvSpPr>
        <p:spPr>
          <a:xfrm>
            <a:off x="4929190" y="1500150"/>
            <a:ext cx="3757610" cy="5357850"/>
          </a:xfrm>
        </p:spPr>
        <p:txBody>
          <a:bodyPr>
            <a:normAutofit fontScale="32500" lnSpcReduction="20000"/>
          </a:bodyPr>
          <a:lstStyle/>
          <a:p>
            <a:r>
              <a:rPr lang="en-US" sz="5500" dirty="0" smtClean="0"/>
              <a:t>Keeps constant  tabs on people and things</a:t>
            </a:r>
          </a:p>
          <a:p>
            <a:pPr>
              <a:buNone/>
            </a:pPr>
            <a:endParaRPr lang="en-GB" sz="5500" dirty="0" smtClean="0"/>
          </a:p>
          <a:p>
            <a:r>
              <a:rPr lang="en-US" sz="5500" dirty="0" smtClean="0"/>
              <a:t>Is always ‘on edge’ and unable to enjoy daily activities</a:t>
            </a:r>
          </a:p>
          <a:p>
            <a:pPr>
              <a:buNone/>
            </a:pPr>
            <a:endParaRPr lang="en-GB" sz="5500" dirty="0" smtClean="0"/>
          </a:p>
          <a:p>
            <a:r>
              <a:rPr lang="en-US" sz="5500" dirty="0" smtClean="0"/>
              <a:t>Asks repeated questions and is not  reassured by  the answers</a:t>
            </a:r>
          </a:p>
          <a:p>
            <a:pPr>
              <a:buNone/>
            </a:pPr>
            <a:endParaRPr lang="en-GB" sz="5500" dirty="0" smtClean="0"/>
          </a:p>
          <a:p>
            <a:r>
              <a:rPr lang="en-US" sz="5500" dirty="0" smtClean="0"/>
              <a:t>Constant clinging and withdrawal</a:t>
            </a:r>
          </a:p>
          <a:p>
            <a:pPr>
              <a:buNone/>
            </a:pPr>
            <a:endParaRPr lang="en-GB" sz="5500" dirty="0" smtClean="0"/>
          </a:p>
          <a:p>
            <a:r>
              <a:rPr lang="en-US" sz="5500" dirty="0" smtClean="0"/>
              <a:t>Needing things just right (number, symmetry, evenness)</a:t>
            </a:r>
          </a:p>
          <a:p>
            <a:pPr>
              <a:buNone/>
            </a:pPr>
            <a:endParaRPr lang="en-GB" sz="5500" dirty="0" smtClean="0"/>
          </a:p>
          <a:p>
            <a:r>
              <a:rPr lang="en-US" sz="5500" dirty="0" smtClean="0"/>
              <a:t>Spending unnecessary time on things</a:t>
            </a:r>
          </a:p>
          <a:p>
            <a:pPr>
              <a:buFont typeface="Arial" charset="0"/>
              <a:buNone/>
            </a:pPr>
            <a:r>
              <a:rPr lang="en-US" sz="5500" dirty="0" smtClean="0"/>
              <a:t>	</a:t>
            </a:r>
          </a:p>
          <a:p>
            <a:r>
              <a:rPr lang="en-US" sz="5500" dirty="0" smtClean="0"/>
              <a:t>Not speaking or speaking quietly</a:t>
            </a:r>
            <a:endParaRPr lang="en-GB" sz="5500" dirty="0" smtClean="0"/>
          </a:p>
          <a:p>
            <a:endParaRPr lang="en-GB" dirty="0"/>
          </a:p>
        </p:txBody>
      </p:sp>
      <p:pic>
        <p:nvPicPr>
          <p:cNvPr id="4" name="Picture 4" descr="swyp-logo.png"/>
          <p:cNvPicPr>
            <a:picLocks noChangeAspect="1"/>
          </p:cNvPicPr>
          <p:nvPr/>
        </p:nvPicPr>
        <p:blipFill>
          <a:blip r:embed="rId3"/>
          <a:srcRect/>
          <a:stretch>
            <a:fillRect/>
          </a:stretch>
        </p:blipFill>
        <p:spPr bwMode="auto">
          <a:xfrm>
            <a:off x="5502275" y="214313"/>
            <a:ext cx="3419475"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2011</Words>
  <Application>Microsoft Office PowerPoint</Application>
  <PresentationFormat>On-screen Show (4:3)</PresentationFormat>
  <Paragraphs>225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Parent Information Session Anxiety in Children and Young People  </vt:lpstr>
      <vt:lpstr>PowerPoint Presentation</vt:lpstr>
      <vt:lpstr>What we will cover in this session</vt:lpstr>
      <vt:lpstr>What is Anxiety?</vt:lpstr>
      <vt:lpstr>What is Anxiety?</vt:lpstr>
      <vt:lpstr>Types of Anxiety </vt:lpstr>
      <vt:lpstr>Types of Anxiety Disorders</vt:lpstr>
      <vt:lpstr>How Does Anxiety Develop?</vt:lpstr>
      <vt:lpstr>Anxiety Symptoms: Behavioural</vt:lpstr>
      <vt:lpstr>Anxiety Symptoms: Physical</vt:lpstr>
      <vt:lpstr>Strategies: Acknowledging Worries</vt:lpstr>
      <vt:lpstr>Strategies: Calming Down</vt:lpstr>
      <vt:lpstr>Strategies: Relaxation</vt:lpstr>
      <vt:lpstr>Strategies for younger children  that you can do at home together</vt:lpstr>
      <vt:lpstr>More Strategies</vt:lpstr>
      <vt:lpstr>Things to consider…</vt:lpstr>
      <vt:lpstr>When to seek extra support from your GP</vt:lpstr>
      <vt:lpstr>PowerPoint Presentation</vt:lpstr>
    </vt:vector>
  </TitlesOfParts>
  <Company>National Health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Anxiety in Children and Young People 2012</dc:title>
  <dc:creator>amanda.birley</dc:creator>
  <cp:lastModifiedBy>Price Rebecca</cp:lastModifiedBy>
  <cp:revision>126</cp:revision>
  <cp:lastPrinted>2016-04-29T14:05:09Z</cp:lastPrinted>
  <dcterms:created xsi:type="dcterms:W3CDTF">2012-07-25T08:30:59Z</dcterms:created>
  <dcterms:modified xsi:type="dcterms:W3CDTF">2017-11-09T17:48:22Z</dcterms:modified>
</cp:coreProperties>
</file>